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embedTrueTypeFonts="1">
  <p:sldMasterIdLst>
    <p:sldMasterId id="2147483684" r:id="rId1"/>
    <p:sldMasterId id="2147483696" r:id="rId2"/>
  </p:sldMasterIdLst>
  <p:sldIdLst>
    <p:sldId id="256" r:id="rId3"/>
    <p:sldId id="259" r:id="rId4"/>
    <p:sldId id="276" r:id="rId5"/>
    <p:sldId id="260" r:id="rId6"/>
    <p:sldId id="261" r:id="rId7"/>
    <p:sldId id="277" r:id="rId8"/>
    <p:sldId id="262" r:id="rId9"/>
    <p:sldId id="278" r:id="rId10"/>
    <p:sldId id="263" r:id="rId11"/>
    <p:sldId id="279" r:id="rId12"/>
    <p:sldId id="265" r:id="rId13"/>
    <p:sldId id="283" r:id="rId14"/>
    <p:sldId id="266" r:id="rId15"/>
    <p:sldId id="284" r:id="rId16"/>
    <p:sldId id="280" r:id="rId17"/>
    <p:sldId id="268" r:id="rId18"/>
    <p:sldId id="285" r:id="rId19"/>
    <p:sldId id="269" r:id="rId20"/>
    <p:sldId id="286" r:id="rId21"/>
    <p:sldId id="281" r:id="rId22"/>
    <p:sldId id="271" r:id="rId23"/>
    <p:sldId id="287" r:id="rId24"/>
    <p:sldId id="272" r:id="rId25"/>
    <p:sldId id="288" r:id="rId26"/>
    <p:sldId id="282" r:id="rId27"/>
    <p:sldId id="274" r:id="rId28"/>
  </p:sldIdLst>
  <p:sldSz cx="12239625" cy="7019925"/>
  <p:notesSz cx="6858000" cy="9144000"/>
  <p:embeddedFontLst>
    <p:embeddedFont>
      <p:font typeface="Arrus Blk OSF BT" panose="02090805060506020404" pitchFamily="18" charset="0"/>
      <p:regular r:id="rId29"/>
      <p:italic r:id="rId30"/>
    </p:embeddedFont>
    <p:embeddedFont>
      <p:font typeface="Franklin Gothic Demi" panose="020B0703020102020204" pitchFamily="34" charset="0"/>
      <p:regular r:id="rId31"/>
      <p:italic r:id="rId32"/>
    </p:embeddedFont>
    <p:embeddedFont>
      <p:font typeface="Franklin Gothic Medium" panose="020B0603020102020204" pitchFamily="34" charset="0"/>
      <p:regular r:id="rId33"/>
      <p: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56" userDrawn="1">
          <p15:clr>
            <a:srgbClr val="A4A3A4"/>
          </p15:clr>
        </p15:guide>
        <p15:guide id="3" orient="horz" pos="487" userDrawn="1">
          <p15:clr>
            <a:srgbClr val="A4A3A4"/>
          </p15:clr>
        </p15:guide>
        <p15:guide id="4" orient="horz" pos="1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AC"/>
    <a:srgbClr val="F8C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07" y="53"/>
      </p:cViewPr>
      <p:guideLst>
        <p:guide orient="horz" pos="2211"/>
        <p:guide pos="3856"/>
        <p:guide orient="horz" pos="487"/>
        <p:guide orient="horz" pos="10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B0F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0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2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B0F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3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8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05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85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0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19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8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1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1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4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7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5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04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4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20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52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4B56020-0A18-6AFE-4E26-38177CB1C4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0"/>
          </a:blip>
          <a:srcRect r="48196"/>
          <a:stretch>
            <a:fillRect/>
          </a:stretch>
        </p:blipFill>
        <p:spPr>
          <a:xfrm flipH="1">
            <a:off x="-2" y="1224366"/>
            <a:ext cx="3208150" cy="5762256"/>
          </a:xfrm>
          <a:custGeom>
            <a:avLst/>
            <a:gdLst>
              <a:gd name="connsiteX0" fmla="*/ 0 w 3619316"/>
              <a:gd name="connsiteY0" fmla="*/ 0 h 6986622"/>
              <a:gd name="connsiteX1" fmla="*/ 3619316 w 3619316"/>
              <a:gd name="connsiteY1" fmla="*/ 0 h 6986622"/>
              <a:gd name="connsiteX2" fmla="*/ 3619316 w 3619316"/>
              <a:gd name="connsiteY2" fmla="*/ 6986622 h 6986622"/>
              <a:gd name="connsiteX3" fmla="*/ 0 w 3619316"/>
              <a:gd name="connsiteY3" fmla="*/ 6986622 h 69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316" h="6986622">
                <a:moveTo>
                  <a:pt x="0" y="0"/>
                </a:moveTo>
                <a:lnTo>
                  <a:pt x="3619316" y="0"/>
                </a:lnTo>
                <a:lnTo>
                  <a:pt x="3619316" y="6986622"/>
                </a:lnTo>
                <a:lnTo>
                  <a:pt x="0" y="6986622"/>
                </a:ln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A6A3B13-F17B-408C-AFBD-EB684056E6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0"/>
          </a:blip>
          <a:srcRect t="45947"/>
          <a:stretch>
            <a:fillRect/>
          </a:stretch>
        </p:blipFill>
        <p:spPr>
          <a:xfrm flipV="1">
            <a:off x="7357697" y="5780513"/>
            <a:ext cx="2773198" cy="1498990"/>
          </a:xfrm>
          <a:custGeom>
            <a:avLst/>
            <a:gdLst>
              <a:gd name="connsiteX0" fmla="*/ 0 w 2773198"/>
              <a:gd name="connsiteY0" fmla="*/ 0 h 1498990"/>
              <a:gd name="connsiteX1" fmla="*/ 2773198 w 2773198"/>
              <a:gd name="connsiteY1" fmla="*/ 0 h 1498990"/>
              <a:gd name="connsiteX2" fmla="*/ 2773198 w 2773198"/>
              <a:gd name="connsiteY2" fmla="*/ 1498990 h 1498990"/>
              <a:gd name="connsiteX3" fmla="*/ 0 w 2773198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8" h="1498990">
                <a:moveTo>
                  <a:pt x="0" y="0"/>
                </a:moveTo>
                <a:lnTo>
                  <a:pt x="2773198" y="0"/>
                </a:lnTo>
                <a:lnTo>
                  <a:pt x="2773198" y="1498990"/>
                </a:lnTo>
                <a:lnTo>
                  <a:pt x="0" y="1498990"/>
                </a:lnTo>
                <a:close/>
              </a:path>
            </a:pathLst>
          </a:cu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C21085-43F5-8CFF-237B-1AA6DB829F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0"/>
          </a:blip>
          <a:srcRect l="48586" t="45947"/>
          <a:stretch>
            <a:fillRect/>
          </a:stretch>
        </p:blipFill>
        <p:spPr>
          <a:xfrm rot="5400000">
            <a:off x="10761274" y="-87394"/>
            <a:ext cx="1425806" cy="1498990"/>
          </a:xfrm>
          <a:custGeom>
            <a:avLst/>
            <a:gdLst>
              <a:gd name="connsiteX0" fmla="*/ 0 w 1425806"/>
              <a:gd name="connsiteY0" fmla="*/ 1498990 h 1498990"/>
              <a:gd name="connsiteX1" fmla="*/ 0 w 1425806"/>
              <a:gd name="connsiteY1" fmla="*/ 0 h 1498990"/>
              <a:gd name="connsiteX2" fmla="*/ 1425806 w 1425806"/>
              <a:gd name="connsiteY2" fmla="*/ 0 h 1498990"/>
              <a:gd name="connsiteX3" fmla="*/ 1425806 w 1425806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806" h="1498990">
                <a:moveTo>
                  <a:pt x="0" y="1498990"/>
                </a:moveTo>
                <a:lnTo>
                  <a:pt x="0" y="0"/>
                </a:lnTo>
                <a:lnTo>
                  <a:pt x="1425806" y="0"/>
                </a:lnTo>
                <a:lnTo>
                  <a:pt x="1425806" y="149899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70C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4B56020-0A18-6AFE-4E26-38177CB1C4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</a:blip>
          <a:srcRect r="48196"/>
          <a:stretch>
            <a:fillRect/>
          </a:stretch>
        </p:blipFill>
        <p:spPr>
          <a:xfrm>
            <a:off x="9014440" y="1318614"/>
            <a:ext cx="3208150" cy="5762256"/>
          </a:xfrm>
          <a:custGeom>
            <a:avLst/>
            <a:gdLst>
              <a:gd name="connsiteX0" fmla="*/ 0 w 3619316"/>
              <a:gd name="connsiteY0" fmla="*/ 0 h 6986622"/>
              <a:gd name="connsiteX1" fmla="*/ 3619316 w 3619316"/>
              <a:gd name="connsiteY1" fmla="*/ 0 h 6986622"/>
              <a:gd name="connsiteX2" fmla="*/ 3619316 w 3619316"/>
              <a:gd name="connsiteY2" fmla="*/ 6986622 h 6986622"/>
              <a:gd name="connsiteX3" fmla="*/ 0 w 3619316"/>
              <a:gd name="connsiteY3" fmla="*/ 6986622 h 69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316" h="6986622">
                <a:moveTo>
                  <a:pt x="0" y="0"/>
                </a:moveTo>
                <a:lnTo>
                  <a:pt x="3619316" y="0"/>
                </a:lnTo>
                <a:lnTo>
                  <a:pt x="3619316" y="6986622"/>
                </a:lnTo>
                <a:lnTo>
                  <a:pt x="0" y="6986622"/>
                </a:ln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A6A3B13-F17B-408C-AFBD-EB684056E6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</a:blip>
          <a:srcRect t="45947"/>
          <a:stretch>
            <a:fillRect/>
          </a:stretch>
        </p:blipFill>
        <p:spPr>
          <a:xfrm flipV="1">
            <a:off x="1977531" y="5574003"/>
            <a:ext cx="2773198" cy="1498990"/>
          </a:xfrm>
          <a:custGeom>
            <a:avLst/>
            <a:gdLst>
              <a:gd name="connsiteX0" fmla="*/ 0 w 2773198"/>
              <a:gd name="connsiteY0" fmla="*/ 0 h 1498990"/>
              <a:gd name="connsiteX1" fmla="*/ 2773198 w 2773198"/>
              <a:gd name="connsiteY1" fmla="*/ 0 h 1498990"/>
              <a:gd name="connsiteX2" fmla="*/ 2773198 w 2773198"/>
              <a:gd name="connsiteY2" fmla="*/ 1498990 h 1498990"/>
              <a:gd name="connsiteX3" fmla="*/ 0 w 2773198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8" h="1498990">
                <a:moveTo>
                  <a:pt x="0" y="0"/>
                </a:moveTo>
                <a:lnTo>
                  <a:pt x="2773198" y="0"/>
                </a:lnTo>
                <a:lnTo>
                  <a:pt x="2773198" y="1498990"/>
                </a:lnTo>
                <a:lnTo>
                  <a:pt x="0" y="1498990"/>
                </a:lnTo>
                <a:close/>
              </a:path>
            </a:pathLst>
          </a:cu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C21085-43F5-8CFF-237B-1AA6DB829F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</a:blip>
          <a:srcRect l="48586" t="45947"/>
          <a:stretch>
            <a:fillRect/>
          </a:stretch>
        </p:blipFill>
        <p:spPr>
          <a:xfrm rot="16200000" flipH="1">
            <a:off x="53627" y="-26692"/>
            <a:ext cx="1425806" cy="1498990"/>
          </a:xfrm>
          <a:custGeom>
            <a:avLst/>
            <a:gdLst>
              <a:gd name="connsiteX0" fmla="*/ 0 w 1425806"/>
              <a:gd name="connsiteY0" fmla="*/ 1498990 h 1498990"/>
              <a:gd name="connsiteX1" fmla="*/ 0 w 1425806"/>
              <a:gd name="connsiteY1" fmla="*/ 0 h 1498990"/>
              <a:gd name="connsiteX2" fmla="*/ 1425806 w 1425806"/>
              <a:gd name="connsiteY2" fmla="*/ 0 h 1498990"/>
              <a:gd name="connsiteX3" fmla="*/ 1425806 w 1425806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806" h="1498990">
                <a:moveTo>
                  <a:pt x="0" y="1498990"/>
                </a:moveTo>
                <a:lnTo>
                  <a:pt x="0" y="0"/>
                </a:lnTo>
                <a:lnTo>
                  <a:pt x="1425806" y="0"/>
                </a:lnTo>
                <a:lnTo>
                  <a:pt x="1425806" y="149899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3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70C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82" y="1574414"/>
            <a:ext cx="9179719" cy="2443974"/>
          </a:xfrm>
        </p:spPr>
        <p:txBody>
          <a:bodyPr/>
          <a:lstStyle/>
          <a:p>
            <a:r>
              <a:rPr lang="it-IT" sz="7200" dirty="0"/>
              <a:t>P</a:t>
            </a:r>
            <a:r>
              <a:rPr lang="it-IT" dirty="0"/>
              <a:t>REGHIERA </a:t>
            </a:r>
            <a:br>
              <a:rPr lang="it-IT" dirty="0"/>
            </a:br>
            <a:r>
              <a:rPr lang="it-IT" sz="3600" dirty="0"/>
              <a:t>DEL</a:t>
            </a:r>
            <a:r>
              <a:rPr lang="it-IT" dirty="0"/>
              <a:t> </a:t>
            </a:r>
            <a:br>
              <a:rPr lang="it-IT" dirty="0"/>
            </a:br>
            <a:r>
              <a:rPr lang="it-IT" sz="7200" dirty="0"/>
              <a:t>R</a:t>
            </a:r>
            <a:r>
              <a:rPr lang="it-IT" dirty="0"/>
              <a:t>OSARIO</a:t>
            </a:r>
          </a:p>
        </p:txBody>
      </p:sp>
      <p:pic>
        <p:nvPicPr>
          <p:cNvPr id="8" name="Immagine 7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-1"/>
            <a:ext cx="3103672" cy="7019925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75BA5D3D-1432-F8A0-D193-9C7EEEC124BC}"/>
              </a:ext>
            </a:extLst>
          </p:cNvPr>
          <p:cNvSpPr txBox="1">
            <a:spLocks/>
          </p:cNvSpPr>
          <p:nvPr/>
        </p:nvSpPr>
        <p:spPr>
          <a:xfrm>
            <a:off x="-566280" y="5445511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Misteri della luce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51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9112" y="291912"/>
            <a:ext cx="704190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sz="3200" dirty="0"/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610" y="1022862"/>
            <a:ext cx="8950015" cy="570137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it-IT" sz="4000" dirty="0">
                <a:solidFill>
                  <a:srgbClr val="0070C0"/>
                </a:solidFill>
                <a:highlight>
                  <a:srgbClr val="00FFFF"/>
                </a:highlight>
              </a:rPr>
              <a:t>M</a:t>
            </a:r>
            <a:r>
              <a:rPr lang="it-IT" dirty="0"/>
              <a:t>aria, sei MODELLO DI FEDE E DI SPERANZA, particolarmente prezioso </a:t>
            </a:r>
            <a:br>
              <a:rPr lang="it-IT" dirty="0"/>
            </a:br>
            <a:r>
              <a:rPr lang="it-IT" dirty="0"/>
              <a:t>in certi momenti della vita di ciascuno di noi.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Infatti viene un'ora nella vita, </a:t>
            </a:r>
            <a:br>
              <a:rPr lang="it-IT" dirty="0"/>
            </a:br>
            <a:r>
              <a:rPr lang="it-IT" dirty="0"/>
              <a:t>in cui ci occorre una fede e una speranza come la tua.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È quando Dio sembra non ascoltare più le nostre preghiere, o sembra smentire le sue promesse,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quando le potenze delle tenebre sembrano trionfare </a:t>
            </a:r>
            <a:br>
              <a:rPr lang="it-IT" dirty="0"/>
            </a:br>
            <a:r>
              <a:rPr lang="it-IT" dirty="0"/>
              <a:t>su tutti i fronti intorno a noi; </a:t>
            </a:r>
            <a:br>
              <a:rPr lang="it-IT" dirty="0"/>
            </a:br>
            <a:r>
              <a:rPr lang="it-IT" dirty="0"/>
              <a:t>quando si fa buio dentro di noi.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Quando arriva quest'ora, ricordiamo la tua fede, </a:t>
            </a:r>
            <a:br>
              <a:rPr lang="it-IT" dirty="0"/>
            </a:br>
            <a:r>
              <a:rPr lang="it-IT" dirty="0"/>
              <a:t>Maria e gridiamo anche noi: </a:t>
            </a:r>
            <a:br>
              <a:rPr lang="it-IT" dirty="0"/>
            </a:br>
            <a:r>
              <a:rPr lang="it-IT" dirty="0"/>
              <a:t>"PADRE MIO, MI FIDO DI TE”.</a:t>
            </a:r>
          </a:p>
        </p:txBody>
      </p:sp>
      <p:pic>
        <p:nvPicPr>
          <p:cNvPr id="2" name="Immagine 1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1318550"/>
            <a:ext cx="2520710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6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7714"/>
            <a:ext cx="11009864" cy="682069"/>
          </a:xfrm>
        </p:spPr>
        <p:txBody>
          <a:bodyPr anchor="ctr" anchorCtr="0"/>
          <a:lstStyle/>
          <a:p>
            <a:pPr algn="l">
              <a:lnSpc>
                <a:spcPts val="3400"/>
              </a:lnSpc>
              <a:spcBef>
                <a:spcPts val="1000"/>
              </a:spcBef>
            </a:pPr>
            <a:r>
              <a:rPr lang="it-IT" sz="2600" dirty="0"/>
              <a:t>Contempliamo con Maria Colui che ha annunciato il Regno di Dio chiamando alla conversione e alla sequela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59621"/>
            <a:ext cx="8207829" cy="4670387"/>
          </a:xfrm>
        </p:spPr>
        <p:txBody>
          <a:bodyPr/>
          <a:lstStyle/>
          <a:p>
            <a:pPr marL="0" indent="0">
              <a:buNone/>
              <a:tabLst>
                <a:tab pos="6283325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Ascolto del Vangelo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(Mc 1,14-20)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dirty="0"/>
              <a:t>Dopo che Giovanni fu arrestato, </a:t>
            </a:r>
            <a:br>
              <a:rPr lang="it-IT" dirty="0"/>
            </a:br>
            <a:r>
              <a:rPr lang="it-IT" dirty="0"/>
              <a:t>Gesù si recò nella Galilea </a:t>
            </a:r>
            <a:br>
              <a:rPr lang="it-IT" dirty="0"/>
            </a:br>
            <a:r>
              <a:rPr lang="it-IT" dirty="0"/>
              <a:t>predicando il vangelo di Dio e diceva: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«Il tempo è compiuto e il regno di Dio è vicino; convertitevi e credete al vangelo».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Passando lungo il mare della Galilea, </a:t>
            </a:r>
            <a:br>
              <a:rPr lang="it-IT" dirty="0"/>
            </a:br>
            <a:r>
              <a:rPr lang="it-IT" dirty="0"/>
              <a:t>vide Simone e Andrea, fratello di Simone, </a:t>
            </a:r>
            <a:br>
              <a:rPr lang="it-IT" dirty="0"/>
            </a:br>
            <a:r>
              <a:rPr lang="it-IT" dirty="0"/>
              <a:t>mentre gettavano le reti in mare; </a:t>
            </a:r>
            <a:br>
              <a:rPr lang="it-IT" dirty="0"/>
            </a:br>
            <a:r>
              <a:rPr lang="it-IT" dirty="0"/>
              <a:t>erano infatti pescatori. 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1A0C188F-65FD-8F4B-1FDE-B667A61459B0}"/>
              </a:ext>
            </a:extLst>
          </p:cNvPr>
          <p:cNvSpPr txBox="1">
            <a:spLocks/>
          </p:cNvSpPr>
          <p:nvPr/>
        </p:nvSpPr>
        <p:spPr>
          <a:xfrm>
            <a:off x="543959" y="446748"/>
            <a:ext cx="11151705" cy="4330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Terzo mistero della luce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ADAD7B8-33E1-B9EB-7CD9-C7C40D5E1371}"/>
              </a:ext>
            </a:extLst>
          </p:cNvPr>
          <p:cNvSpPr/>
          <p:nvPr/>
        </p:nvSpPr>
        <p:spPr>
          <a:xfrm>
            <a:off x="8639902" y="1859621"/>
            <a:ext cx="3980322" cy="4880225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0322" h="4880225">
                <a:moveTo>
                  <a:pt x="528204" y="748847"/>
                </a:moveTo>
                <a:cubicBezTo>
                  <a:pt x="696015" y="563912"/>
                  <a:pt x="584712" y="494678"/>
                  <a:pt x="877525" y="369870"/>
                </a:cubicBezTo>
                <a:cubicBezTo>
                  <a:pt x="1170338" y="245062"/>
                  <a:pt x="1797063" y="77251"/>
                  <a:pt x="2285085" y="0"/>
                </a:cubicBezTo>
                <a:cubicBezTo>
                  <a:pt x="3107017" y="150298"/>
                  <a:pt x="3394695" y="12921"/>
                  <a:pt x="3980322" y="605008"/>
                </a:cubicBezTo>
                <a:lnTo>
                  <a:pt x="3939225" y="4880225"/>
                </a:lnTo>
                <a:lnTo>
                  <a:pt x="2301945" y="4845056"/>
                </a:lnTo>
                <a:cubicBezTo>
                  <a:pt x="1643455" y="4770964"/>
                  <a:pt x="903386" y="4468733"/>
                  <a:pt x="902683" y="4259825"/>
                </a:cubicBezTo>
                <a:cubicBezTo>
                  <a:pt x="901980" y="4050917"/>
                  <a:pt x="-2651" y="4102354"/>
                  <a:pt x="6" y="3626779"/>
                </a:cubicBezTo>
                <a:cubicBezTo>
                  <a:pt x="1411" y="2945260"/>
                  <a:pt x="2817" y="2263740"/>
                  <a:pt x="4222" y="1582221"/>
                </a:cubicBezTo>
                <a:cubicBezTo>
                  <a:pt x="178883" y="1304430"/>
                  <a:pt x="14496" y="903348"/>
                  <a:pt x="528204" y="748847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84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3661" y="1298810"/>
            <a:ext cx="6773644" cy="5369423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it-IT" dirty="0"/>
              <a:t>Gesù disse loro: «Seguitemi, </a:t>
            </a:r>
            <a:br>
              <a:rPr lang="it-IT" dirty="0"/>
            </a:br>
            <a:r>
              <a:rPr lang="it-IT" dirty="0"/>
              <a:t>vi farò diventare pescatori di uomini».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E subito, lasciate le reti, lo seguirono.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Andando un poco oltre, vide sulla barca </a:t>
            </a:r>
            <a:br>
              <a:rPr lang="it-IT" dirty="0"/>
            </a:br>
            <a:r>
              <a:rPr lang="it-IT" dirty="0"/>
              <a:t>anche Giacomo di </a:t>
            </a:r>
            <a:r>
              <a:rPr lang="it-IT" dirty="0" err="1"/>
              <a:t>Zebedèo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e Giovanni suo fratello </a:t>
            </a:r>
            <a:br>
              <a:rPr lang="it-IT" dirty="0"/>
            </a:br>
            <a:r>
              <a:rPr lang="it-IT" dirty="0"/>
              <a:t>mentre riassettavano le reti.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Li chiamò. Ed essi, </a:t>
            </a:r>
            <a:br>
              <a:rPr lang="it-IT" dirty="0"/>
            </a:br>
            <a:r>
              <a:rPr lang="it-IT" dirty="0"/>
              <a:t>lasciato il loro padre </a:t>
            </a:r>
            <a:r>
              <a:rPr lang="it-IT" dirty="0" err="1"/>
              <a:t>Zebedèo</a:t>
            </a:r>
            <a:r>
              <a:rPr lang="it-IT" dirty="0"/>
              <a:t> sulla barca </a:t>
            </a:r>
            <a:br>
              <a:rPr lang="it-IT" dirty="0"/>
            </a:br>
            <a:r>
              <a:rPr lang="it-IT" dirty="0"/>
              <a:t>con i garzoni, lo seguirono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ADAD7B8-33E1-B9EB-7CD9-C7C40D5E1371}"/>
              </a:ext>
            </a:extLst>
          </p:cNvPr>
          <p:cNvSpPr/>
          <p:nvPr/>
        </p:nvSpPr>
        <p:spPr>
          <a:xfrm>
            <a:off x="-281354" y="1418492"/>
            <a:ext cx="5322277" cy="5601433"/>
          </a:xfrm>
          <a:prstGeom prst="parallelogram">
            <a:avLst>
              <a:gd name="adj" fmla="val 19934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Titolo 5">
            <a:extLst>
              <a:ext uri="{FF2B5EF4-FFF2-40B4-BE49-F238E27FC236}">
                <a16:creationId xmlns:a16="http://schemas.microsoft.com/office/drawing/2014/main" id="{F082F5A2-C7A6-592C-B799-D5258A188084}"/>
              </a:ext>
            </a:extLst>
          </p:cNvPr>
          <p:cNvSpPr txBox="1">
            <a:spLocks/>
          </p:cNvSpPr>
          <p:nvPr/>
        </p:nvSpPr>
        <p:spPr>
          <a:xfrm>
            <a:off x="543959" y="446748"/>
            <a:ext cx="11151705" cy="4330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… Terzo mistero della luce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883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897" y="426793"/>
            <a:ext cx="10461172" cy="6166339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lnSpc>
                <a:spcPts val="3073"/>
              </a:lnSpc>
              <a:buNone/>
            </a:pP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</a:rPr>
              <a:t>Meditazione</a:t>
            </a:r>
            <a:b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</a:rPr>
            </a:b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</a:rPr>
              <a:t>con le parole di San Paolo</a:t>
            </a:r>
          </a:p>
          <a:p>
            <a:pPr marL="0" indent="0">
              <a:lnSpc>
                <a:spcPts val="3073"/>
              </a:lnSpc>
              <a:buNone/>
            </a:pPr>
            <a:r>
              <a:rPr lang="it-IT" dirty="0"/>
              <a:t>Perciò ricordatevi che un tempo voi, </a:t>
            </a:r>
            <a:br>
              <a:rPr lang="it-IT" dirty="0"/>
            </a:br>
            <a:r>
              <a:rPr lang="it-IT" dirty="0"/>
              <a:t>pagani per nascita,…</a:t>
            </a:r>
            <a:br>
              <a:rPr lang="it-IT" dirty="0"/>
            </a:br>
            <a:r>
              <a:rPr lang="it-IT" dirty="0"/>
              <a:t>ricordatevi che in quel tempo eravate senza Cristo, </a:t>
            </a:r>
            <a:br>
              <a:rPr lang="it-IT" dirty="0"/>
            </a:br>
            <a:r>
              <a:rPr lang="it-IT" dirty="0"/>
              <a:t>esclusi dalla cittadinanza d'Israele, </a:t>
            </a:r>
            <a:br>
              <a:rPr lang="it-IT" dirty="0"/>
            </a:br>
            <a:r>
              <a:rPr lang="it-IT" dirty="0"/>
              <a:t>estranei ai patti della promessa, </a:t>
            </a:r>
            <a:br>
              <a:rPr lang="it-IT" dirty="0"/>
            </a:br>
            <a:r>
              <a:rPr lang="it-IT" dirty="0"/>
              <a:t>senza speranza e senza Dio in questo mondo. </a:t>
            </a:r>
          </a:p>
          <a:p>
            <a:pPr marL="0" indent="0">
              <a:lnSpc>
                <a:spcPts val="3073"/>
              </a:lnSpc>
              <a:buNone/>
            </a:pPr>
            <a:r>
              <a:rPr lang="it-IT" dirty="0"/>
              <a:t>Ora invece, in Cristo Gesù, voi che un tempo eravate i lontani siete diventati i vicini grazie al sangue di Cristo. </a:t>
            </a:r>
          </a:p>
          <a:p>
            <a:pPr marL="0" indent="0">
              <a:lnSpc>
                <a:spcPts val="3073"/>
              </a:lnSpc>
              <a:buNone/>
            </a:pPr>
            <a:r>
              <a:rPr lang="it-IT" dirty="0"/>
              <a:t>Egli infatti è la nostra pace, </a:t>
            </a:r>
            <a:br>
              <a:rPr lang="it-IT" dirty="0"/>
            </a:br>
            <a:r>
              <a:rPr lang="it-IT" dirty="0"/>
              <a:t>colui che ha fatto dei due un popolo solo, </a:t>
            </a:r>
            <a:br>
              <a:rPr lang="it-IT" dirty="0"/>
            </a:br>
            <a:r>
              <a:rPr lang="it-IT" dirty="0"/>
              <a:t>abbattendo il muro di separazione che era frammezzo, </a:t>
            </a:r>
            <a:br>
              <a:rPr lang="it-IT" dirty="0"/>
            </a:br>
            <a:r>
              <a:rPr lang="it-IT" dirty="0"/>
              <a:t>cioè l'inimicizia, annullando, per mezzo della sua carne, </a:t>
            </a:r>
          </a:p>
        </p:txBody>
      </p:sp>
    </p:spTree>
    <p:extLst>
      <p:ext uri="{BB962C8B-B14F-4D97-AF65-F5344CB8AC3E}">
        <p14:creationId xmlns:p14="http://schemas.microsoft.com/office/powerpoint/2010/main" val="2253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230" y="445477"/>
            <a:ext cx="8721970" cy="6166339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lnSpc>
                <a:spcPts val="3073"/>
              </a:lnSpc>
              <a:buNone/>
            </a:pP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</a:rPr>
              <a:t>Meditazione</a:t>
            </a:r>
            <a:b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</a:rPr>
            </a:b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</a:rPr>
              <a:t>con le parole di San Paolo</a:t>
            </a:r>
          </a:p>
          <a:p>
            <a:pPr marL="0" indent="0">
              <a:lnSpc>
                <a:spcPts val="3073"/>
              </a:lnSpc>
              <a:spcBef>
                <a:spcPts val="1800"/>
              </a:spcBef>
              <a:buNone/>
            </a:pPr>
            <a:r>
              <a:rPr lang="it-IT" dirty="0"/>
              <a:t>…</a:t>
            </a:r>
            <a:br>
              <a:rPr lang="it-IT" dirty="0"/>
            </a:br>
            <a:r>
              <a:rPr lang="it-IT" dirty="0"/>
              <a:t>la legge fatta di prescrizioni e di decreti, </a:t>
            </a:r>
            <a:br>
              <a:rPr lang="it-IT" dirty="0"/>
            </a:br>
            <a:r>
              <a:rPr lang="it-IT" dirty="0"/>
              <a:t>per creare in se stesso, dei due, </a:t>
            </a:r>
            <a:br>
              <a:rPr lang="it-IT" dirty="0"/>
            </a:br>
            <a:r>
              <a:rPr lang="it-IT" dirty="0"/>
              <a:t>un solo uomo nuovo, facendo la pace, </a:t>
            </a:r>
            <a:br>
              <a:rPr lang="it-IT" dirty="0"/>
            </a:br>
            <a:r>
              <a:rPr lang="it-IT" dirty="0"/>
              <a:t>e per riconciliare tutti e due con Dio in un solo corpo, </a:t>
            </a:r>
            <a:br>
              <a:rPr lang="it-IT" dirty="0"/>
            </a:br>
            <a:r>
              <a:rPr lang="it-IT" dirty="0"/>
              <a:t>per mezzo della croce, </a:t>
            </a:r>
            <a:br>
              <a:rPr lang="it-IT" dirty="0"/>
            </a:br>
            <a:r>
              <a:rPr lang="it-IT" dirty="0"/>
              <a:t>distruggendo in se stesso l'inimicizia. </a:t>
            </a:r>
          </a:p>
          <a:p>
            <a:pPr marL="0" indent="0">
              <a:lnSpc>
                <a:spcPts val="3073"/>
              </a:lnSpc>
              <a:buNone/>
            </a:pPr>
            <a:r>
              <a:rPr lang="it-IT" dirty="0"/>
              <a:t>Egli è venuto perciò ad annunziare pace a voi </a:t>
            </a:r>
            <a:br>
              <a:rPr lang="it-IT" dirty="0"/>
            </a:br>
            <a:r>
              <a:rPr lang="it-IT" dirty="0"/>
              <a:t>che eravate lontani </a:t>
            </a:r>
            <a:br>
              <a:rPr lang="it-IT" dirty="0"/>
            </a:br>
            <a:r>
              <a:rPr lang="it-IT" dirty="0"/>
              <a:t>e pace a coloro che erano vicini. </a:t>
            </a:r>
            <a:r>
              <a:rPr lang="it-IT" dirty="0">
                <a:latin typeface="Franklin Gothic Medium" panose="020B0603020102020204" pitchFamily="34" charset="0"/>
              </a:rPr>
              <a:t>(Efesini 2, 11-22)</a:t>
            </a:r>
          </a:p>
          <a:p>
            <a:pPr marL="0" indent="0">
              <a:lnSpc>
                <a:spcPts val="3073"/>
              </a:lnSpc>
              <a:buNone/>
            </a:pPr>
            <a:endParaRPr lang="it-IT" cap="small" dirty="0">
              <a:solidFill>
                <a:srgbClr val="0062AC"/>
              </a:solidFill>
            </a:endParaRPr>
          </a:p>
          <a:p>
            <a:pPr marL="0" indent="0" algn="r">
              <a:lnSpc>
                <a:spcPts val="3073"/>
              </a:lnSpc>
              <a:buNone/>
            </a:pPr>
            <a:r>
              <a:rPr lang="it-IT" cap="small" dirty="0">
                <a:solidFill>
                  <a:srgbClr val="0062AC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  <p:pic>
        <p:nvPicPr>
          <p:cNvPr id="3" name="Immagine 2" descr="Immagine che contiene uomo, Barba umana, dipinto, Viso umano&#10;&#10;Descrizione generata automaticamente">
            <a:extLst>
              <a:ext uri="{FF2B5EF4-FFF2-40B4-BE49-F238E27FC236}">
                <a16:creationId xmlns:a16="http://schemas.microsoft.com/office/drawing/2014/main" id="{34B1E723-2000-E4F4-3313-9509C989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394894"/>
            <a:ext cx="2578344" cy="34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9112" y="291912"/>
            <a:ext cx="704190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sz="3200" dirty="0"/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610" y="1022862"/>
            <a:ext cx="8950015" cy="570137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it-IT" sz="4000" dirty="0">
                <a:solidFill>
                  <a:srgbClr val="0070C0"/>
                </a:solidFill>
                <a:highlight>
                  <a:srgbClr val="00FFFF"/>
                </a:highlight>
              </a:rPr>
              <a:t>M</a:t>
            </a:r>
            <a:r>
              <a:rPr lang="it-IT" dirty="0"/>
              <a:t>aria, sei MODELLO DI FEDE E DI SPERANZA, particolarmente prezioso </a:t>
            </a:r>
            <a:br>
              <a:rPr lang="it-IT" dirty="0"/>
            </a:br>
            <a:r>
              <a:rPr lang="it-IT" dirty="0"/>
              <a:t>in certi momenti della vita di ciascuno di noi.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Infatti viene un'ora nella vita, </a:t>
            </a:r>
            <a:br>
              <a:rPr lang="it-IT" dirty="0"/>
            </a:br>
            <a:r>
              <a:rPr lang="it-IT" dirty="0"/>
              <a:t>in cui ci occorre una fede e una speranza come la tua.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È quando Dio sembra non ascoltare più le nostre preghiere, o sembra smentire le sue promesse,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quando le potenze delle tenebre sembrano trionfare </a:t>
            </a:r>
            <a:br>
              <a:rPr lang="it-IT" dirty="0"/>
            </a:br>
            <a:r>
              <a:rPr lang="it-IT" dirty="0"/>
              <a:t>su tutti i fronti intorno a noi; </a:t>
            </a:r>
            <a:br>
              <a:rPr lang="it-IT" dirty="0"/>
            </a:br>
            <a:r>
              <a:rPr lang="it-IT" dirty="0"/>
              <a:t>quando si fa buio dentro di noi.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Quando arriva quest'ora, ricordiamo la tua fede, </a:t>
            </a:r>
            <a:br>
              <a:rPr lang="it-IT" dirty="0"/>
            </a:br>
            <a:r>
              <a:rPr lang="it-IT" dirty="0"/>
              <a:t>Maria e gridiamo anche noi: </a:t>
            </a:r>
            <a:br>
              <a:rPr lang="it-IT" dirty="0"/>
            </a:br>
            <a:r>
              <a:rPr lang="it-IT" dirty="0"/>
              <a:t>"PADRE MIO, MI FIDO DI TE”.</a:t>
            </a:r>
          </a:p>
        </p:txBody>
      </p:sp>
      <p:pic>
        <p:nvPicPr>
          <p:cNvPr id="2" name="Immagine 1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1318550"/>
            <a:ext cx="2520710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5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96462"/>
            <a:ext cx="11154508" cy="647060"/>
          </a:xfrm>
        </p:spPr>
        <p:txBody>
          <a:bodyPr anchor="ctr" anchorCtr="0"/>
          <a:lstStyle/>
          <a:p>
            <a:pPr algn="l">
              <a:lnSpc>
                <a:spcPts val="3400"/>
              </a:lnSpc>
              <a:spcBef>
                <a:spcPts val="1000"/>
              </a:spcBef>
            </a:pPr>
            <a:r>
              <a:rPr lang="it-IT" sz="3000" dirty="0"/>
              <a:t>contempliamo con Maria Colui che si è trasfigurato </a:t>
            </a:r>
            <a:br>
              <a:rPr lang="it-IT" sz="3000" dirty="0"/>
            </a:br>
            <a:r>
              <a:rPr lang="it-IT" sz="3000" dirty="0"/>
              <a:t>sul monte, dinanzi a Pietro, Giovanni e Giacomo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1457"/>
            <a:ext cx="8207829" cy="4668552"/>
          </a:xfrm>
        </p:spPr>
        <p:txBody>
          <a:bodyPr/>
          <a:lstStyle/>
          <a:p>
            <a:pPr marL="0" indent="0">
              <a:buNone/>
              <a:tabLst>
                <a:tab pos="7173913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Ascolto del Vangelo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(Mc 9, 2-8)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3073"/>
              </a:lnSpc>
              <a:buNone/>
            </a:pPr>
            <a:r>
              <a:rPr lang="it-IT" dirty="0"/>
              <a:t>Dopo sei giorni, Gesù prese con sé </a:t>
            </a:r>
            <a:br>
              <a:rPr lang="it-IT" dirty="0"/>
            </a:br>
            <a:r>
              <a:rPr lang="it-IT" dirty="0"/>
              <a:t>Pietro, Giacomo e Giovanni </a:t>
            </a:r>
            <a:br>
              <a:rPr lang="it-IT" dirty="0"/>
            </a:br>
            <a:r>
              <a:rPr lang="it-IT" dirty="0"/>
              <a:t>e li portò sopra un monte alto, </a:t>
            </a:r>
            <a:br>
              <a:rPr lang="it-IT" dirty="0"/>
            </a:br>
            <a:r>
              <a:rPr lang="it-IT" dirty="0"/>
              <a:t>in un luogo appartato, loro soli. </a:t>
            </a:r>
          </a:p>
          <a:p>
            <a:pPr marL="0" indent="0">
              <a:lnSpc>
                <a:spcPts val="3073"/>
              </a:lnSpc>
              <a:spcBef>
                <a:spcPts val="400"/>
              </a:spcBef>
              <a:buNone/>
            </a:pPr>
            <a:r>
              <a:rPr lang="it-IT" dirty="0"/>
              <a:t>Si trasfigurò davanti a loro e le sue vesti </a:t>
            </a:r>
            <a:br>
              <a:rPr lang="it-IT" dirty="0"/>
            </a:br>
            <a:r>
              <a:rPr lang="it-IT" dirty="0"/>
              <a:t>divennero splendenti, bianchissime: </a:t>
            </a:r>
            <a:br>
              <a:rPr lang="it-IT" dirty="0"/>
            </a:br>
            <a:r>
              <a:rPr lang="it-IT" dirty="0"/>
              <a:t>nessun lavandaio sulla terra potrebbe </a:t>
            </a:r>
            <a:br>
              <a:rPr lang="it-IT" dirty="0"/>
            </a:br>
            <a:r>
              <a:rPr lang="it-IT" dirty="0"/>
              <a:t>renderle così bianche.</a:t>
            </a:r>
          </a:p>
          <a:p>
            <a:pPr marL="0" indent="0">
              <a:lnSpc>
                <a:spcPts val="3073"/>
              </a:lnSpc>
              <a:spcBef>
                <a:spcPts val="400"/>
              </a:spcBef>
              <a:buNone/>
            </a:pPr>
            <a:r>
              <a:rPr lang="it-IT" dirty="0"/>
              <a:t>E apparve loro Elia con Mosè </a:t>
            </a:r>
            <a:br>
              <a:rPr lang="it-IT" dirty="0"/>
            </a:br>
            <a:r>
              <a:rPr lang="it-IT" dirty="0"/>
              <a:t>e discorrevano con Gesù. </a:t>
            </a:r>
          </a:p>
          <a:p>
            <a:pPr marL="0" indent="0">
              <a:lnSpc>
                <a:spcPts val="3073"/>
              </a:lnSpc>
              <a:buNone/>
            </a:pPr>
            <a:r>
              <a:rPr lang="it-IT" dirty="0"/>
              <a:t> 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D7B63378-9C33-4E2A-AD15-9E09EBDD0CF1}"/>
              </a:ext>
            </a:extLst>
          </p:cNvPr>
          <p:cNvSpPr txBox="1">
            <a:spLocks/>
          </p:cNvSpPr>
          <p:nvPr/>
        </p:nvSpPr>
        <p:spPr>
          <a:xfrm>
            <a:off x="545547" y="384410"/>
            <a:ext cx="11151705" cy="4806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Quarto mistero della luce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B1E1EAC-2D5F-B119-4CC1-FE84AA7BE777}"/>
              </a:ext>
            </a:extLst>
          </p:cNvPr>
          <p:cNvSpPr/>
          <p:nvPr/>
        </p:nvSpPr>
        <p:spPr>
          <a:xfrm>
            <a:off x="8051367" y="2192215"/>
            <a:ext cx="4001441" cy="4547631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325390 w 4003767"/>
              <a:gd name="connsiteY5" fmla="*/ 4845056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606743 w 4003767"/>
              <a:gd name="connsiteY5" fmla="*/ 4868502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53 w 4003771"/>
              <a:gd name="connsiteY0" fmla="*/ 748847 h 4880225"/>
              <a:gd name="connsiteX1" fmla="*/ 900974 w 4003771"/>
              <a:gd name="connsiteY1" fmla="*/ 369870 h 4880225"/>
              <a:gd name="connsiteX2" fmla="*/ 2308534 w 4003771"/>
              <a:gd name="connsiteY2" fmla="*/ 0 h 4880225"/>
              <a:gd name="connsiteX3" fmla="*/ 4003771 w 4003771"/>
              <a:gd name="connsiteY3" fmla="*/ 605008 h 4880225"/>
              <a:gd name="connsiteX4" fmla="*/ 3962674 w 4003771"/>
              <a:gd name="connsiteY4" fmla="*/ 4880225 h 4880225"/>
              <a:gd name="connsiteX5" fmla="*/ 2606747 w 4003771"/>
              <a:gd name="connsiteY5" fmla="*/ 4868502 h 4880225"/>
              <a:gd name="connsiteX6" fmla="*/ 926132 w 4003771"/>
              <a:gd name="connsiteY6" fmla="*/ 4259825 h 4880225"/>
              <a:gd name="connsiteX7" fmla="*/ 9 w 4003771"/>
              <a:gd name="connsiteY7" fmla="*/ 2829610 h 4880225"/>
              <a:gd name="connsiteX8" fmla="*/ 27671 w 4003771"/>
              <a:gd name="connsiteY8" fmla="*/ 1582221 h 4880225"/>
              <a:gd name="connsiteX9" fmla="*/ 551653 w 4003771"/>
              <a:gd name="connsiteY9" fmla="*/ 748847 h 4880225"/>
              <a:gd name="connsiteX0" fmla="*/ 551653 w 3968602"/>
              <a:gd name="connsiteY0" fmla="*/ 1230443 h 5361821"/>
              <a:gd name="connsiteX1" fmla="*/ 900974 w 3968602"/>
              <a:gd name="connsiteY1" fmla="*/ 851466 h 5361821"/>
              <a:gd name="connsiteX2" fmla="*/ 2308534 w 3968602"/>
              <a:gd name="connsiteY2" fmla="*/ 481596 h 5361821"/>
              <a:gd name="connsiteX3" fmla="*/ 3968602 w 3968602"/>
              <a:gd name="connsiteY3" fmla="*/ 183927 h 5361821"/>
              <a:gd name="connsiteX4" fmla="*/ 3962674 w 3968602"/>
              <a:gd name="connsiteY4" fmla="*/ 5361821 h 5361821"/>
              <a:gd name="connsiteX5" fmla="*/ 2606747 w 3968602"/>
              <a:gd name="connsiteY5" fmla="*/ 5350098 h 5361821"/>
              <a:gd name="connsiteX6" fmla="*/ 926132 w 3968602"/>
              <a:gd name="connsiteY6" fmla="*/ 4741421 h 5361821"/>
              <a:gd name="connsiteX7" fmla="*/ 9 w 3968602"/>
              <a:gd name="connsiteY7" fmla="*/ 3311206 h 5361821"/>
              <a:gd name="connsiteX8" fmla="*/ 27671 w 3968602"/>
              <a:gd name="connsiteY8" fmla="*/ 2063817 h 5361821"/>
              <a:gd name="connsiteX9" fmla="*/ 551653 w 3968602"/>
              <a:gd name="connsiteY9" fmla="*/ 1230443 h 5361821"/>
              <a:gd name="connsiteX0" fmla="*/ 551653 w 3968602"/>
              <a:gd name="connsiteY0" fmla="*/ 1236718 h 5368096"/>
              <a:gd name="connsiteX1" fmla="*/ 900974 w 3968602"/>
              <a:gd name="connsiteY1" fmla="*/ 857741 h 5368096"/>
              <a:gd name="connsiteX2" fmla="*/ 2191303 w 3968602"/>
              <a:gd name="connsiteY2" fmla="*/ 440979 h 5368096"/>
              <a:gd name="connsiteX3" fmla="*/ 3968602 w 3968602"/>
              <a:gd name="connsiteY3" fmla="*/ 190202 h 5368096"/>
              <a:gd name="connsiteX4" fmla="*/ 3962674 w 3968602"/>
              <a:gd name="connsiteY4" fmla="*/ 5368096 h 5368096"/>
              <a:gd name="connsiteX5" fmla="*/ 2606747 w 3968602"/>
              <a:gd name="connsiteY5" fmla="*/ 5356373 h 5368096"/>
              <a:gd name="connsiteX6" fmla="*/ 926132 w 3968602"/>
              <a:gd name="connsiteY6" fmla="*/ 4747696 h 5368096"/>
              <a:gd name="connsiteX7" fmla="*/ 9 w 3968602"/>
              <a:gd name="connsiteY7" fmla="*/ 3317481 h 5368096"/>
              <a:gd name="connsiteX8" fmla="*/ 27671 w 3968602"/>
              <a:gd name="connsiteY8" fmla="*/ 2070092 h 5368096"/>
              <a:gd name="connsiteX9" fmla="*/ 551653 w 3968602"/>
              <a:gd name="connsiteY9" fmla="*/ 1236718 h 5368096"/>
              <a:gd name="connsiteX0" fmla="*/ 551653 w 3968602"/>
              <a:gd name="connsiteY0" fmla="*/ 1289308 h 5420686"/>
              <a:gd name="connsiteX1" fmla="*/ 900974 w 3968602"/>
              <a:gd name="connsiteY1" fmla="*/ 910331 h 5420686"/>
              <a:gd name="connsiteX2" fmla="*/ 2191303 w 3968602"/>
              <a:gd name="connsiteY2" fmla="*/ 493569 h 5420686"/>
              <a:gd name="connsiteX3" fmla="*/ 3968602 w 3968602"/>
              <a:gd name="connsiteY3" fmla="*/ 242792 h 5420686"/>
              <a:gd name="connsiteX4" fmla="*/ 3962674 w 3968602"/>
              <a:gd name="connsiteY4" fmla="*/ 5420686 h 5420686"/>
              <a:gd name="connsiteX5" fmla="*/ 2606747 w 3968602"/>
              <a:gd name="connsiteY5" fmla="*/ 5408963 h 5420686"/>
              <a:gd name="connsiteX6" fmla="*/ 926132 w 3968602"/>
              <a:gd name="connsiteY6" fmla="*/ 4800286 h 5420686"/>
              <a:gd name="connsiteX7" fmla="*/ 9 w 3968602"/>
              <a:gd name="connsiteY7" fmla="*/ 3370071 h 5420686"/>
              <a:gd name="connsiteX8" fmla="*/ 27671 w 3968602"/>
              <a:gd name="connsiteY8" fmla="*/ 2122682 h 5420686"/>
              <a:gd name="connsiteX9" fmla="*/ 551653 w 3968602"/>
              <a:gd name="connsiteY9" fmla="*/ 1289308 h 5420686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77580 h 5208958"/>
              <a:gd name="connsiteX1" fmla="*/ 900974 w 3968602"/>
              <a:gd name="connsiteY1" fmla="*/ 698603 h 5208958"/>
              <a:gd name="connsiteX2" fmla="*/ 3140873 w 3968602"/>
              <a:gd name="connsiteY2" fmla="*/ 47379 h 5208958"/>
              <a:gd name="connsiteX3" fmla="*/ 3968602 w 3968602"/>
              <a:gd name="connsiteY3" fmla="*/ 31064 h 5208958"/>
              <a:gd name="connsiteX4" fmla="*/ 3962674 w 3968602"/>
              <a:gd name="connsiteY4" fmla="*/ 5208958 h 5208958"/>
              <a:gd name="connsiteX5" fmla="*/ 2606747 w 3968602"/>
              <a:gd name="connsiteY5" fmla="*/ 5197235 h 5208958"/>
              <a:gd name="connsiteX6" fmla="*/ 926132 w 3968602"/>
              <a:gd name="connsiteY6" fmla="*/ 4588558 h 5208958"/>
              <a:gd name="connsiteX7" fmla="*/ 9 w 3968602"/>
              <a:gd name="connsiteY7" fmla="*/ 3158343 h 5208958"/>
              <a:gd name="connsiteX8" fmla="*/ 27671 w 3968602"/>
              <a:gd name="connsiteY8" fmla="*/ 1910954 h 5208958"/>
              <a:gd name="connsiteX9" fmla="*/ 551653 w 3968602"/>
              <a:gd name="connsiteY9" fmla="*/ 1077580 h 5208958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507827 w 3968602"/>
              <a:gd name="connsiteY2" fmla="*/ 51484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80325"/>
              <a:gd name="connsiteY0" fmla="*/ 1023988 h 5155366"/>
              <a:gd name="connsiteX1" fmla="*/ 900974 w 3980325"/>
              <a:gd name="connsiteY1" fmla="*/ 645011 h 5155366"/>
              <a:gd name="connsiteX2" fmla="*/ 2507827 w 3980325"/>
              <a:gd name="connsiteY2" fmla="*/ 28956 h 5155366"/>
              <a:gd name="connsiteX3" fmla="*/ 3980325 w 3980325"/>
              <a:gd name="connsiteY3" fmla="*/ 739472 h 5155366"/>
              <a:gd name="connsiteX4" fmla="*/ 3962674 w 3980325"/>
              <a:gd name="connsiteY4" fmla="*/ 5155366 h 5155366"/>
              <a:gd name="connsiteX5" fmla="*/ 2606747 w 3980325"/>
              <a:gd name="connsiteY5" fmla="*/ 5143643 h 5155366"/>
              <a:gd name="connsiteX6" fmla="*/ 926132 w 3980325"/>
              <a:gd name="connsiteY6" fmla="*/ 4534966 h 5155366"/>
              <a:gd name="connsiteX7" fmla="*/ 9 w 3980325"/>
              <a:gd name="connsiteY7" fmla="*/ 3104751 h 5155366"/>
              <a:gd name="connsiteX8" fmla="*/ 27671 w 3980325"/>
              <a:gd name="connsiteY8" fmla="*/ 1857362 h 5155366"/>
              <a:gd name="connsiteX9" fmla="*/ 551653 w 3980325"/>
              <a:gd name="connsiteY9" fmla="*/ 1023988 h 5155366"/>
              <a:gd name="connsiteX0" fmla="*/ 551653 w 3980325"/>
              <a:gd name="connsiteY0" fmla="*/ 832496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9" fmla="*/ 551653 w 3980325"/>
              <a:gd name="connsiteY9" fmla="*/ 832496 h 4963874"/>
              <a:gd name="connsiteX0" fmla="*/ 27671 w 3980325"/>
              <a:gd name="connsiteY0" fmla="*/ 1665870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0" fmla="*/ 27671 w 3980325"/>
              <a:gd name="connsiteY0" fmla="*/ 1648082 h 4946086"/>
              <a:gd name="connsiteX1" fmla="*/ 900974 w 3980325"/>
              <a:gd name="connsiteY1" fmla="*/ 435731 h 4946086"/>
              <a:gd name="connsiteX2" fmla="*/ 1909950 w 3980325"/>
              <a:gd name="connsiteY2" fmla="*/ 18969 h 4946086"/>
              <a:gd name="connsiteX3" fmla="*/ 3980325 w 3980325"/>
              <a:gd name="connsiteY3" fmla="*/ 1221853 h 4946086"/>
              <a:gd name="connsiteX4" fmla="*/ 3962674 w 3980325"/>
              <a:gd name="connsiteY4" fmla="*/ 4946086 h 4946086"/>
              <a:gd name="connsiteX5" fmla="*/ 2606747 w 3980325"/>
              <a:gd name="connsiteY5" fmla="*/ 4934363 h 4946086"/>
              <a:gd name="connsiteX6" fmla="*/ 926132 w 3980325"/>
              <a:gd name="connsiteY6" fmla="*/ 4325686 h 4946086"/>
              <a:gd name="connsiteX7" fmla="*/ 9 w 3980325"/>
              <a:gd name="connsiteY7" fmla="*/ 2895471 h 4946086"/>
              <a:gd name="connsiteX8" fmla="*/ 27671 w 3980325"/>
              <a:gd name="connsiteY8" fmla="*/ 1648082 h 4946086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2 w 3980338"/>
              <a:gd name="connsiteY0" fmla="*/ 2919245 h 4969860"/>
              <a:gd name="connsiteX1" fmla="*/ 900987 w 3980338"/>
              <a:gd name="connsiteY1" fmla="*/ 459505 h 4969860"/>
              <a:gd name="connsiteX2" fmla="*/ 1909963 w 3980338"/>
              <a:gd name="connsiteY2" fmla="*/ 42743 h 4969860"/>
              <a:gd name="connsiteX3" fmla="*/ 3980338 w 3980338"/>
              <a:gd name="connsiteY3" fmla="*/ 1245627 h 4969860"/>
              <a:gd name="connsiteX4" fmla="*/ 3962687 w 3980338"/>
              <a:gd name="connsiteY4" fmla="*/ 4969860 h 4969860"/>
              <a:gd name="connsiteX5" fmla="*/ 2606760 w 3980338"/>
              <a:gd name="connsiteY5" fmla="*/ 4958137 h 4969860"/>
              <a:gd name="connsiteX6" fmla="*/ 926145 w 3980338"/>
              <a:gd name="connsiteY6" fmla="*/ 4349460 h 4969860"/>
              <a:gd name="connsiteX7" fmla="*/ 22 w 3980338"/>
              <a:gd name="connsiteY7" fmla="*/ 2919245 h 4969860"/>
              <a:gd name="connsiteX0" fmla="*/ 1783 w 3982099"/>
              <a:gd name="connsiteY0" fmla="*/ 2919245 h 4969860"/>
              <a:gd name="connsiteX1" fmla="*/ 902748 w 3982099"/>
              <a:gd name="connsiteY1" fmla="*/ 459505 h 4969860"/>
              <a:gd name="connsiteX2" fmla="*/ 1911724 w 3982099"/>
              <a:gd name="connsiteY2" fmla="*/ 42743 h 4969860"/>
              <a:gd name="connsiteX3" fmla="*/ 3982099 w 3982099"/>
              <a:gd name="connsiteY3" fmla="*/ 1245627 h 4969860"/>
              <a:gd name="connsiteX4" fmla="*/ 3964448 w 3982099"/>
              <a:gd name="connsiteY4" fmla="*/ 4969860 h 4969860"/>
              <a:gd name="connsiteX5" fmla="*/ 2608521 w 3982099"/>
              <a:gd name="connsiteY5" fmla="*/ 4958137 h 4969860"/>
              <a:gd name="connsiteX6" fmla="*/ 927906 w 3982099"/>
              <a:gd name="connsiteY6" fmla="*/ 4349460 h 4969860"/>
              <a:gd name="connsiteX7" fmla="*/ 1783 w 3982099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2165 w 3982481"/>
              <a:gd name="connsiteY0" fmla="*/ 2919245 h 4969860"/>
              <a:gd name="connsiteX1" fmla="*/ 903130 w 3982481"/>
              <a:gd name="connsiteY1" fmla="*/ 459505 h 4969860"/>
              <a:gd name="connsiteX2" fmla="*/ 1912106 w 3982481"/>
              <a:gd name="connsiteY2" fmla="*/ 42743 h 4969860"/>
              <a:gd name="connsiteX3" fmla="*/ 3982481 w 3982481"/>
              <a:gd name="connsiteY3" fmla="*/ 1245627 h 4969860"/>
              <a:gd name="connsiteX4" fmla="*/ 3964830 w 3982481"/>
              <a:gd name="connsiteY4" fmla="*/ 4969860 h 4969860"/>
              <a:gd name="connsiteX5" fmla="*/ 2608903 w 3982481"/>
              <a:gd name="connsiteY5" fmla="*/ 4958137 h 4969860"/>
              <a:gd name="connsiteX6" fmla="*/ 928288 w 3982481"/>
              <a:gd name="connsiteY6" fmla="*/ 4349460 h 4969860"/>
              <a:gd name="connsiteX7" fmla="*/ 2165 w 3982481"/>
              <a:gd name="connsiteY7" fmla="*/ 2919245 h 4969860"/>
              <a:gd name="connsiteX0" fmla="*/ 2165 w 3982481"/>
              <a:gd name="connsiteY0" fmla="*/ 2789112 h 4839727"/>
              <a:gd name="connsiteX1" fmla="*/ 903130 w 3982481"/>
              <a:gd name="connsiteY1" fmla="*/ 329372 h 4839727"/>
              <a:gd name="connsiteX2" fmla="*/ 1783152 w 3982481"/>
              <a:gd name="connsiteY2" fmla="*/ 53287 h 4839727"/>
              <a:gd name="connsiteX3" fmla="*/ 3982481 w 3982481"/>
              <a:gd name="connsiteY3" fmla="*/ 1115494 h 4839727"/>
              <a:gd name="connsiteX4" fmla="*/ 3964830 w 3982481"/>
              <a:gd name="connsiteY4" fmla="*/ 4839727 h 4839727"/>
              <a:gd name="connsiteX5" fmla="*/ 2608903 w 3982481"/>
              <a:gd name="connsiteY5" fmla="*/ 4828004 h 4839727"/>
              <a:gd name="connsiteX6" fmla="*/ 928288 w 3982481"/>
              <a:gd name="connsiteY6" fmla="*/ 4219327 h 4839727"/>
              <a:gd name="connsiteX7" fmla="*/ 2165 w 3982481"/>
              <a:gd name="connsiteY7" fmla="*/ 2789112 h 4839727"/>
              <a:gd name="connsiteX0" fmla="*/ 2165 w 3982481"/>
              <a:gd name="connsiteY0" fmla="*/ 2810501 h 4861116"/>
              <a:gd name="connsiteX1" fmla="*/ 903130 w 3982481"/>
              <a:gd name="connsiteY1" fmla="*/ 350761 h 4861116"/>
              <a:gd name="connsiteX2" fmla="*/ 1841768 w 3982481"/>
              <a:gd name="connsiteY2" fmla="*/ 51230 h 4861116"/>
              <a:gd name="connsiteX3" fmla="*/ 3982481 w 3982481"/>
              <a:gd name="connsiteY3" fmla="*/ 1136883 h 4861116"/>
              <a:gd name="connsiteX4" fmla="*/ 3964830 w 3982481"/>
              <a:gd name="connsiteY4" fmla="*/ 4861116 h 4861116"/>
              <a:gd name="connsiteX5" fmla="*/ 2608903 w 3982481"/>
              <a:gd name="connsiteY5" fmla="*/ 4849393 h 4861116"/>
              <a:gd name="connsiteX6" fmla="*/ 928288 w 3982481"/>
              <a:gd name="connsiteY6" fmla="*/ 4240716 h 4861116"/>
              <a:gd name="connsiteX7" fmla="*/ 2165 w 3982481"/>
              <a:gd name="connsiteY7" fmla="*/ 2810501 h 4861116"/>
              <a:gd name="connsiteX0" fmla="*/ 2165 w 3982481"/>
              <a:gd name="connsiteY0" fmla="*/ 2763783 h 4814398"/>
              <a:gd name="connsiteX1" fmla="*/ 903130 w 3982481"/>
              <a:gd name="connsiteY1" fmla="*/ 304043 h 4814398"/>
              <a:gd name="connsiteX2" fmla="*/ 1841768 w 3982481"/>
              <a:gd name="connsiteY2" fmla="*/ 4512 h 4814398"/>
              <a:gd name="connsiteX3" fmla="*/ 3982481 w 3982481"/>
              <a:gd name="connsiteY3" fmla="*/ 1090165 h 4814398"/>
              <a:gd name="connsiteX4" fmla="*/ 3964830 w 3982481"/>
              <a:gd name="connsiteY4" fmla="*/ 4814398 h 4814398"/>
              <a:gd name="connsiteX5" fmla="*/ 2608903 w 3982481"/>
              <a:gd name="connsiteY5" fmla="*/ 4802675 h 4814398"/>
              <a:gd name="connsiteX6" fmla="*/ 928288 w 3982481"/>
              <a:gd name="connsiteY6" fmla="*/ 4193998 h 4814398"/>
              <a:gd name="connsiteX7" fmla="*/ 2165 w 3982481"/>
              <a:gd name="connsiteY7" fmla="*/ 2763783 h 4814398"/>
              <a:gd name="connsiteX0" fmla="*/ 2165 w 3966053"/>
              <a:gd name="connsiteY0" fmla="*/ 2761230 h 4811845"/>
              <a:gd name="connsiteX1" fmla="*/ 903130 w 3966053"/>
              <a:gd name="connsiteY1" fmla="*/ 301490 h 4811845"/>
              <a:gd name="connsiteX2" fmla="*/ 1841768 w 3966053"/>
              <a:gd name="connsiteY2" fmla="*/ 1959 h 4811845"/>
              <a:gd name="connsiteX3" fmla="*/ 3959035 w 3966053"/>
              <a:gd name="connsiteY3" fmla="*/ 1404135 h 4811845"/>
              <a:gd name="connsiteX4" fmla="*/ 3964830 w 3966053"/>
              <a:gd name="connsiteY4" fmla="*/ 4811845 h 4811845"/>
              <a:gd name="connsiteX5" fmla="*/ 2608903 w 3966053"/>
              <a:gd name="connsiteY5" fmla="*/ 4800122 h 4811845"/>
              <a:gd name="connsiteX6" fmla="*/ 928288 w 3966053"/>
              <a:gd name="connsiteY6" fmla="*/ 4191445 h 4811845"/>
              <a:gd name="connsiteX7" fmla="*/ 2165 w 3966053"/>
              <a:gd name="connsiteY7" fmla="*/ 2761230 h 4811845"/>
              <a:gd name="connsiteX0" fmla="*/ 10 w 3963898"/>
              <a:gd name="connsiteY0" fmla="*/ 2761230 h 4811845"/>
              <a:gd name="connsiteX1" fmla="*/ 1839613 w 3963898"/>
              <a:gd name="connsiteY1" fmla="*/ 1959 h 4811845"/>
              <a:gd name="connsiteX2" fmla="*/ 3956880 w 3963898"/>
              <a:gd name="connsiteY2" fmla="*/ 1404135 h 4811845"/>
              <a:gd name="connsiteX3" fmla="*/ 3962675 w 3963898"/>
              <a:gd name="connsiteY3" fmla="*/ 4811845 h 4811845"/>
              <a:gd name="connsiteX4" fmla="*/ 2606748 w 3963898"/>
              <a:gd name="connsiteY4" fmla="*/ 4800122 h 4811845"/>
              <a:gd name="connsiteX5" fmla="*/ 926133 w 3963898"/>
              <a:gd name="connsiteY5" fmla="*/ 4191445 h 4811845"/>
              <a:gd name="connsiteX6" fmla="*/ 10 w 3963898"/>
              <a:gd name="connsiteY6" fmla="*/ 2761230 h 4811845"/>
              <a:gd name="connsiteX0" fmla="*/ 40753 w 4004641"/>
              <a:gd name="connsiteY0" fmla="*/ 2761230 h 4811845"/>
              <a:gd name="connsiteX1" fmla="*/ 1880356 w 4004641"/>
              <a:gd name="connsiteY1" fmla="*/ 1959 h 4811845"/>
              <a:gd name="connsiteX2" fmla="*/ 3997623 w 4004641"/>
              <a:gd name="connsiteY2" fmla="*/ 1404135 h 4811845"/>
              <a:gd name="connsiteX3" fmla="*/ 4003418 w 4004641"/>
              <a:gd name="connsiteY3" fmla="*/ 4811845 h 4811845"/>
              <a:gd name="connsiteX4" fmla="*/ 2647491 w 4004641"/>
              <a:gd name="connsiteY4" fmla="*/ 4800122 h 4811845"/>
              <a:gd name="connsiteX5" fmla="*/ 966876 w 4004641"/>
              <a:gd name="connsiteY5" fmla="*/ 4191445 h 4811845"/>
              <a:gd name="connsiteX6" fmla="*/ 40753 w 4004641"/>
              <a:gd name="connsiteY6" fmla="*/ 2761230 h 4811845"/>
              <a:gd name="connsiteX0" fmla="*/ 42701 w 4006589"/>
              <a:gd name="connsiteY0" fmla="*/ 2761230 h 4811845"/>
              <a:gd name="connsiteX1" fmla="*/ 1882304 w 4006589"/>
              <a:gd name="connsiteY1" fmla="*/ 1959 h 4811845"/>
              <a:gd name="connsiteX2" fmla="*/ 3999571 w 4006589"/>
              <a:gd name="connsiteY2" fmla="*/ 1404135 h 4811845"/>
              <a:gd name="connsiteX3" fmla="*/ 4005366 w 4006589"/>
              <a:gd name="connsiteY3" fmla="*/ 4811845 h 4811845"/>
              <a:gd name="connsiteX4" fmla="*/ 2649439 w 4006589"/>
              <a:gd name="connsiteY4" fmla="*/ 4800122 h 4811845"/>
              <a:gd name="connsiteX5" fmla="*/ 968824 w 4006589"/>
              <a:gd name="connsiteY5" fmla="*/ 4191445 h 4811845"/>
              <a:gd name="connsiteX6" fmla="*/ 42701 w 4006589"/>
              <a:gd name="connsiteY6" fmla="*/ 2761230 h 4811845"/>
              <a:gd name="connsiteX0" fmla="*/ 37553 w 4001441"/>
              <a:gd name="connsiteY0" fmla="*/ 2761230 h 4811845"/>
              <a:gd name="connsiteX1" fmla="*/ 1877156 w 4001441"/>
              <a:gd name="connsiteY1" fmla="*/ 1959 h 4811845"/>
              <a:gd name="connsiteX2" fmla="*/ 3994423 w 4001441"/>
              <a:gd name="connsiteY2" fmla="*/ 1404135 h 4811845"/>
              <a:gd name="connsiteX3" fmla="*/ 4000218 w 4001441"/>
              <a:gd name="connsiteY3" fmla="*/ 4811845 h 4811845"/>
              <a:gd name="connsiteX4" fmla="*/ 2644291 w 4001441"/>
              <a:gd name="connsiteY4" fmla="*/ 4800122 h 4811845"/>
              <a:gd name="connsiteX5" fmla="*/ 963676 w 4001441"/>
              <a:gd name="connsiteY5" fmla="*/ 4191445 h 4811845"/>
              <a:gd name="connsiteX6" fmla="*/ 37553 w 4001441"/>
              <a:gd name="connsiteY6" fmla="*/ 2761230 h 48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1441" h="4811845">
                <a:moveTo>
                  <a:pt x="37553" y="2761230"/>
                </a:moveTo>
                <a:cubicBezTo>
                  <a:pt x="-267400" y="749997"/>
                  <a:pt x="1370078" y="52295"/>
                  <a:pt x="1877156" y="1959"/>
                </a:cubicBezTo>
                <a:cubicBezTo>
                  <a:pt x="2804596" y="-35312"/>
                  <a:pt x="3830828" y="460356"/>
                  <a:pt x="3994423" y="1404135"/>
                </a:cubicBezTo>
                <a:cubicBezTo>
                  <a:pt x="3988539" y="2876100"/>
                  <a:pt x="4006102" y="3339880"/>
                  <a:pt x="4000218" y="4811845"/>
                </a:cubicBezTo>
                <a:lnTo>
                  <a:pt x="2644291" y="4800122"/>
                </a:lnTo>
                <a:cubicBezTo>
                  <a:pt x="1985801" y="4726030"/>
                  <a:pt x="964379" y="4400353"/>
                  <a:pt x="963676" y="4191445"/>
                </a:cubicBezTo>
                <a:cubicBezTo>
                  <a:pt x="564389" y="3982537"/>
                  <a:pt x="34896" y="3236805"/>
                  <a:pt x="37553" y="276123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968" r="-2413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419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199" y="1008186"/>
            <a:ext cx="7783287" cy="5521824"/>
          </a:xfrm>
        </p:spPr>
        <p:txBody>
          <a:bodyPr/>
          <a:lstStyle/>
          <a:p>
            <a:pPr marL="0" indent="0">
              <a:lnSpc>
                <a:spcPts val="3073"/>
              </a:lnSpc>
              <a:buNone/>
            </a:pPr>
            <a:r>
              <a:rPr lang="it-IT" dirty="0"/>
              <a:t>Prendendo allora la parola, </a:t>
            </a:r>
            <a:br>
              <a:rPr lang="it-IT" dirty="0"/>
            </a:br>
            <a:r>
              <a:rPr lang="it-IT" dirty="0"/>
              <a:t>Pietro disse a Gesù: «Maestro, </a:t>
            </a:r>
            <a:br>
              <a:rPr lang="it-IT" dirty="0"/>
            </a:br>
            <a:r>
              <a:rPr lang="it-IT" dirty="0"/>
              <a:t>è bello per noi stare qui; </a:t>
            </a:r>
            <a:br>
              <a:rPr lang="it-IT" dirty="0"/>
            </a:br>
            <a:r>
              <a:rPr lang="it-IT" dirty="0"/>
              <a:t>facciamo tre tende, </a:t>
            </a:r>
            <a:br>
              <a:rPr lang="it-IT" dirty="0"/>
            </a:br>
            <a:r>
              <a:rPr lang="it-IT" dirty="0"/>
              <a:t>una per te, una per Mosè e una per Elia!». </a:t>
            </a:r>
          </a:p>
          <a:p>
            <a:pPr marL="0" indent="0">
              <a:lnSpc>
                <a:spcPts val="3073"/>
              </a:lnSpc>
              <a:spcBef>
                <a:spcPts val="400"/>
              </a:spcBef>
              <a:buNone/>
            </a:pPr>
            <a:r>
              <a:rPr lang="it-IT" dirty="0"/>
              <a:t>Non sapeva infatti che cosa dire, </a:t>
            </a:r>
            <a:br>
              <a:rPr lang="it-IT" dirty="0"/>
            </a:br>
            <a:r>
              <a:rPr lang="it-IT" dirty="0"/>
              <a:t>poiché erano stati presi dallo spavento. </a:t>
            </a:r>
          </a:p>
          <a:p>
            <a:pPr marL="0" indent="0">
              <a:lnSpc>
                <a:spcPts val="3073"/>
              </a:lnSpc>
              <a:spcBef>
                <a:spcPts val="400"/>
              </a:spcBef>
              <a:buNone/>
            </a:pPr>
            <a:r>
              <a:rPr lang="it-IT" dirty="0"/>
              <a:t>Poi si formò una nube che li avvolse </a:t>
            </a:r>
            <a:br>
              <a:rPr lang="it-IT" dirty="0"/>
            </a:br>
            <a:r>
              <a:rPr lang="it-IT" dirty="0"/>
              <a:t>nell'ombra e uscì una voce dalla nube: </a:t>
            </a:r>
          </a:p>
          <a:p>
            <a:pPr marL="0" indent="0">
              <a:lnSpc>
                <a:spcPts val="3073"/>
              </a:lnSpc>
              <a:spcBef>
                <a:spcPts val="400"/>
              </a:spcBef>
              <a:buNone/>
            </a:pPr>
            <a:r>
              <a:rPr lang="it-IT" dirty="0"/>
              <a:t>«Questi è il Figlio mio prediletto; ascoltatelo!». </a:t>
            </a:r>
          </a:p>
          <a:p>
            <a:pPr marL="0" indent="0">
              <a:lnSpc>
                <a:spcPts val="3073"/>
              </a:lnSpc>
              <a:spcBef>
                <a:spcPts val="400"/>
              </a:spcBef>
              <a:buNone/>
            </a:pPr>
            <a:r>
              <a:rPr lang="it-IT" dirty="0"/>
              <a:t>E subito guardandosi attorno, non videro più nessuno, se non Gesù solo con loro.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B1E1EAC-2D5F-B119-4CC1-FE84AA7BE777}"/>
              </a:ext>
            </a:extLst>
          </p:cNvPr>
          <p:cNvSpPr/>
          <p:nvPr/>
        </p:nvSpPr>
        <p:spPr>
          <a:xfrm>
            <a:off x="-384872" y="1008185"/>
            <a:ext cx="4534841" cy="5408175"/>
          </a:xfrm>
          <a:prstGeom prst="parallelogram">
            <a:avLst>
              <a:gd name="adj" fmla="val 17762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8487" t="2101" r="-33591" b="-210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Titolo 5">
            <a:extLst>
              <a:ext uri="{FF2B5EF4-FFF2-40B4-BE49-F238E27FC236}">
                <a16:creationId xmlns:a16="http://schemas.microsoft.com/office/drawing/2014/main" id="{605618B5-FBF5-CD5A-B14A-DD0C07E0182E}"/>
              </a:ext>
            </a:extLst>
          </p:cNvPr>
          <p:cNvSpPr txBox="1">
            <a:spLocks/>
          </p:cNvSpPr>
          <p:nvPr/>
        </p:nvSpPr>
        <p:spPr>
          <a:xfrm>
            <a:off x="545547" y="384410"/>
            <a:ext cx="11151705" cy="4806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… Quarto mistero della luce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16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391886"/>
            <a:ext cx="10364423" cy="6245220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lnSpc>
                <a:spcPts val="3000"/>
              </a:lnSpc>
              <a:buNone/>
            </a:pP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</a:rPr>
              <a:t>Meditazione</a:t>
            </a:r>
            <a:endParaRPr lang="it-IT" dirty="0"/>
          </a:p>
          <a:p>
            <a:pPr marL="0" indent="0">
              <a:lnSpc>
                <a:spcPts val="3000"/>
              </a:lnSpc>
              <a:spcBef>
                <a:spcPts val="1800"/>
              </a:spcBef>
              <a:buNone/>
            </a:pPr>
            <a:r>
              <a:rPr lang="it-IT" dirty="0"/>
              <a:t>Questa luce che investe il Cristo, </a:t>
            </a:r>
            <a:br>
              <a:rPr lang="it-IT" dirty="0"/>
            </a:br>
            <a:r>
              <a:rPr lang="it-IT" dirty="0"/>
              <a:t>che non è la luce riflessa dalla nube, </a:t>
            </a:r>
            <a:br>
              <a:rPr lang="it-IT" dirty="0"/>
            </a:br>
            <a:r>
              <a:rPr lang="it-IT" dirty="0"/>
              <a:t>è la luce che sgorga dal Cristo, di dentro, e tutto lo trasfigura, </a:t>
            </a:r>
            <a:br>
              <a:rPr lang="it-IT" dirty="0"/>
            </a:br>
            <a:r>
              <a:rPr lang="it-IT" dirty="0"/>
              <a:t>la sua carne e i suoi stessi abiti, </a:t>
            </a:r>
            <a:br>
              <a:rPr lang="it-IT" dirty="0"/>
            </a:br>
            <a:r>
              <a:rPr lang="it-IT" dirty="0"/>
              <a:t>è la luce intrinseca del Cristo, che il Cristo possiede, </a:t>
            </a:r>
            <a:br>
              <a:rPr lang="it-IT" dirty="0"/>
            </a:br>
            <a:r>
              <a:rPr lang="it-IT" dirty="0"/>
              <a:t>è la luce primordiale, è la luce stessa di Dio </a:t>
            </a:r>
            <a:br>
              <a:rPr lang="it-IT" dirty="0"/>
            </a:br>
            <a:r>
              <a:rPr lang="it-IT" dirty="0"/>
              <a:t>“avvolto di luce, come di un manto”, che è nel Cristo.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Sono parole che indicano la tradizione biblica </a:t>
            </a:r>
            <a:br>
              <a:rPr lang="it-IT" dirty="0"/>
            </a:br>
            <a:r>
              <a:rPr lang="it-IT" dirty="0"/>
              <a:t>e dicono con chiarezza che quell'uomo è Dio.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Questa luce che lo avvolge e lo trasfigura senza consumarlo.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Qualcuno potrebbe dire: </a:t>
            </a:r>
            <a:br>
              <a:rPr lang="it-IT" dirty="0"/>
            </a:br>
            <a:r>
              <a:rPr lang="it-IT" dirty="0"/>
              <a:t>“Sì a quel punto scompare l'uomo e appare solo Dio”; </a:t>
            </a:r>
            <a:br>
              <a:rPr lang="it-IT" dirty="0"/>
            </a:br>
            <a:r>
              <a:rPr lang="it-IT" dirty="0"/>
              <a:t>lo scandalo sarebbe almeno parzialmente risolto, </a:t>
            </a:r>
            <a:br>
              <a:rPr lang="it-IT" dirty="0"/>
            </a:br>
            <a:r>
              <a:rPr lang="it-IT" dirty="0"/>
              <a:t>se le cose stessero così. </a:t>
            </a:r>
          </a:p>
        </p:txBody>
      </p:sp>
    </p:spTree>
    <p:extLst>
      <p:ext uri="{BB962C8B-B14F-4D97-AF65-F5344CB8AC3E}">
        <p14:creationId xmlns:p14="http://schemas.microsoft.com/office/powerpoint/2010/main" val="31684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391886"/>
            <a:ext cx="10364423" cy="6245220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lnSpc>
                <a:spcPts val="3000"/>
              </a:lnSpc>
              <a:buNone/>
            </a:pP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</a:rPr>
              <a:t>… Meditazione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 no! </a:t>
            </a:r>
            <a:br>
              <a:rPr lang="it-IT" dirty="0"/>
            </a:br>
            <a:r>
              <a:rPr lang="it-IT" dirty="0"/>
              <a:t>E' una luce che nascendo dal di dentro, </a:t>
            </a:r>
            <a:br>
              <a:rPr lang="it-IT" dirty="0"/>
            </a:br>
            <a:r>
              <a:rPr lang="it-IT" dirty="0"/>
              <a:t>lo investe, lo avvolge, trasforma tutto, ma lo lascia, lui, uomo.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Lui, uomo! Con la sua carne, con i suoi stessi abiti.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Una luce che investe tutta la sua umanità, totalmente</a:t>
            </a:r>
            <a:br>
              <a:rPr lang="it-IT" dirty="0"/>
            </a:br>
            <a:r>
              <a:rPr lang="it-IT" dirty="0"/>
              <a:t>, e che coesiste con l'apparire manifesto della sua umanità, perché in lui inabita tutta la pienezza della divinità.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Con San Giovanni possiamo dire: </a:t>
            </a:r>
            <a:br>
              <a:rPr lang="it-IT" dirty="0"/>
            </a:br>
            <a:r>
              <a:rPr lang="it-IT" dirty="0"/>
              <a:t>“Dio nessuno l'ha mai visto, </a:t>
            </a:r>
            <a:br>
              <a:rPr lang="it-IT" dirty="0"/>
            </a:br>
            <a:r>
              <a:rPr lang="it-IT" dirty="0"/>
              <a:t>l'unigenito Dio che è nel seno del Padre egli lo ha narrato”, perché chi vede lui vede Dio.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E' Dio </a:t>
            </a:r>
            <a:r>
              <a:rPr lang="it-IT" dirty="0">
                <a:latin typeface="Franklin Gothic Medium" panose="020B0603020102020204" pitchFamily="34" charset="0"/>
              </a:rPr>
              <a:t>  (</a:t>
            </a:r>
            <a:r>
              <a:rPr lang="it-IT" dirty="0" err="1">
                <a:latin typeface="Franklin Gothic Medium" panose="020B0603020102020204" pitchFamily="34" charset="0"/>
              </a:rPr>
              <a:t>d.Umberto</a:t>
            </a:r>
            <a:r>
              <a:rPr lang="it-IT" dirty="0">
                <a:latin typeface="Franklin Gothic Medium" panose="020B0603020102020204" pitchFamily="34" charset="0"/>
              </a:rPr>
              <a:t> Neri).</a:t>
            </a:r>
          </a:p>
          <a:p>
            <a:pPr marL="0" indent="0" algn="r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cap="small" dirty="0">
                <a:solidFill>
                  <a:srgbClr val="0062AC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1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97518"/>
            <a:ext cx="11151705" cy="673366"/>
          </a:xfrm>
        </p:spPr>
        <p:txBody>
          <a:bodyPr anchor="ctr" anchorCtr="0"/>
          <a:lstStyle/>
          <a:p>
            <a:pPr algn="l">
              <a:lnSpc>
                <a:spcPts val="3400"/>
              </a:lnSpc>
              <a:spcBef>
                <a:spcPts val="1000"/>
              </a:spcBef>
            </a:pPr>
            <a:r>
              <a:rPr lang="it-IT" sz="3200" dirty="0"/>
              <a:t>Contempliamo con Maria </a:t>
            </a:r>
            <a:br>
              <a:rPr lang="it-IT" sz="3200" dirty="0"/>
            </a:br>
            <a:r>
              <a:rPr lang="it-IT" sz="3200" dirty="0"/>
              <a:t>Colui che è stato battezzato nel Giordano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8729"/>
            <a:ext cx="8086241" cy="4661279"/>
          </a:xfrm>
        </p:spPr>
        <p:txBody>
          <a:bodyPr/>
          <a:lstStyle/>
          <a:p>
            <a:pPr marL="0" indent="0">
              <a:buNone/>
              <a:tabLst>
                <a:tab pos="7805738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Ascolto del Vangelo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(Lc 3,21-22)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it-IT" b="1" dirty="0"/>
              <a:t>Quando tutto il popolo fu battezzato </a:t>
            </a:r>
            <a:br>
              <a:rPr lang="it-IT" b="1" dirty="0"/>
            </a:br>
            <a:r>
              <a:rPr lang="it-IT" b="1" dirty="0"/>
              <a:t>e mentre Gesù, </a:t>
            </a:r>
            <a:br>
              <a:rPr lang="it-IT" b="1" dirty="0"/>
            </a:br>
            <a:r>
              <a:rPr lang="it-IT" b="1" dirty="0"/>
              <a:t>ricevuto anche lui il battesimo, stava in preghiera, il cielo si aprì e scese su di lui lo Spirito Santo </a:t>
            </a:r>
            <a:br>
              <a:rPr lang="it-IT" b="1" dirty="0"/>
            </a:br>
            <a:r>
              <a:rPr lang="it-IT" b="1" dirty="0"/>
              <a:t>in apparenza corporea, </a:t>
            </a:r>
            <a:br>
              <a:rPr lang="it-IT" b="1" dirty="0"/>
            </a:br>
            <a:r>
              <a:rPr lang="it-IT" b="1" dirty="0"/>
              <a:t>come di colomba, e vi fu una voce dal cielo: </a:t>
            </a:r>
          </a:p>
          <a:p>
            <a:pPr marL="0" indent="0">
              <a:buNone/>
            </a:pPr>
            <a:r>
              <a:rPr lang="it-IT" b="1" dirty="0"/>
              <a:t>«Tu sei il mio figlio prediletto (amato), </a:t>
            </a:r>
            <a:br>
              <a:rPr lang="it-IT" b="1" dirty="0"/>
            </a:br>
            <a:r>
              <a:rPr lang="it-IT" b="1" dirty="0"/>
              <a:t>in te mi sono compiaciuto».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t="2829" r="42222" b="-2829"/>
          <a:stretch/>
        </p:blipFill>
        <p:spPr>
          <a:xfrm>
            <a:off x="8663554" y="1736832"/>
            <a:ext cx="3758718" cy="5220408"/>
          </a:xfrm>
          <a:prstGeom prst="round2DiagRect">
            <a:avLst>
              <a:gd name="adj1" fmla="val 39917"/>
              <a:gd name="adj2" fmla="val 0"/>
            </a:avLst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545547" y="41260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Primo mistero della luce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05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9112" y="291912"/>
            <a:ext cx="704190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sz="3200" dirty="0"/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610" y="1022862"/>
            <a:ext cx="8950015" cy="570137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it-IT" sz="4000" dirty="0">
                <a:solidFill>
                  <a:srgbClr val="0070C0"/>
                </a:solidFill>
                <a:highlight>
                  <a:srgbClr val="00FFFF"/>
                </a:highlight>
              </a:rPr>
              <a:t>M</a:t>
            </a:r>
            <a:r>
              <a:rPr lang="it-IT" dirty="0"/>
              <a:t>aria, sei MODELLO DI FEDE E DI SPERANZA, particolarmente prezioso </a:t>
            </a:r>
            <a:br>
              <a:rPr lang="it-IT" dirty="0"/>
            </a:br>
            <a:r>
              <a:rPr lang="it-IT" dirty="0"/>
              <a:t>in certi momenti della vita di ciascuno di noi.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Infatti viene un'ora nella vita, </a:t>
            </a:r>
            <a:br>
              <a:rPr lang="it-IT" dirty="0"/>
            </a:br>
            <a:r>
              <a:rPr lang="it-IT" dirty="0"/>
              <a:t>in cui ci occorre una fede e una speranza come la tua.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È quando Dio sembra non ascoltare più le nostre preghiere, o sembra smentire le sue promesse,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quando le potenze delle tenebre sembrano trionfare </a:t>
            </a:r>
            <a:br>
              <a:rPr lang="it-IT" dirty="0"/>
            </a:br>
            <a:r>
              <a:rPr lang="it-IT" dirty="0"/>
              <a:t>su tutti i fronti intorno a noi; </a:t>
            </a:r>
            <a:br>
              <a:rPr lang="it-IT" dirty="0"/>
            </a:br>
            <a:r>
              <a:rPr lang="it-IT" dirty="0"/>
              <a:t>quando si fa buio dentro di noi.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Quando arriva quest'ora, ricordiamo la tua fede, </a:t>
            </a:r>
            <a:br>
              <a:rPr lang="it-IT" dirty="0"/>
            </a:br>
            <a:r>
              <a:rPr lang="it-IT" dirty="0"/>
              <a:t>Maria e gridiamo anche noi: </a:t>
            </a:r>
            <a:br>
              <a:rPr lang="it-IT" dirty="0"/>
            </a:br>
            <a:r>
              <a:rPr lang="it-IT" dirty="0"/>
              <a:t>"PADRE MIO, MI FIDO DI TE”.</a:t>
            </a:r>
          </a:p>
        </p:txBody>
      </p:sp>
      <p:pic>
        <p:nvPicPr>
          <p:cNvPr id="2" name="Immagine 1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1318550"/>
            <a:ext cx="2520710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04493"/>
            <a:ext cx="11011452" cy="635337"/>
          </a:xfrm>
        </p:spPr>
        <p:txBody>
          <a:bodyPr anchor="ctr" anchorCtr="0"/>
          <a:lstStyle/>
          <a:p>
            <a:pPr algn="l">
              <a:lnSpc>
                <a:spcPts val="3400"/>
              </a:lnSpc>
              <a:spcBef>
                <a:spcPts val="1000"/>
              </a:spcBef>
            </a:pPr>
            <a:r>
              <a:rPr lang="it-IT" sz="2800" dirty="0"/>
              <a:t>Contempliamo con Maria </a:t>
            </a:r>
            <a:br>
              <a:rPr lang="it-IT" sz="2800" dirty="0"/>
            </a:br>
            <a:r>
              <a:rPr lang="it-IT" sz="2800" dirty="0"/>
              <a:t>Colui che ha istituito l'eucarestia</a:t>
            </a:r>
            <a:br>
              <a:rPr lang="it-IT" sz="3200" dirty="0"/>
            </a:br>
            <a:endParaRPr lang="it-IT" sz="32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68729"/>
            <a:ext cx="6784382" cy="4661279"/>
          </a:xfrm>
        </p:spPr>
        <p:txBody>
          <a:bodyPr/>
          <a:lstStyle/>
          <a:p>
            <a:pPr marL="0" indent="0">
              <a:buNone/>
              <a:tabLst>
                <a:tab pos="6096000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Ascolto del Vangelo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(Lc 22,</a:t>
            </a:r>
            <a:r>
              <a:rPr lang="it-IT" sz="20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14-21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spcBef>
                <a:spcPts val="2000"/>
              </a:spcBef>
              <a:buNone/>
            </a:pPr>
            <a:r>
              <a:rPr lang="it-IT" dirty="0"/>
              <a:t>Quando fu l'ora, prese posto a tavola </a:t>
            </a:r>
            <a:br>
              <a:rPr lang="it-IT" dirty="0"/>
            </a:br>
            <a:r>
              <a:rPr lang="it-IT" dirty="0"/>
              <a:t>e gli apostoli con lui, e disse: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«Ho desiderato ardentemente di mangiare questa Pasqua con voi, </a:t>
            </a:r>
            <a:br>
              <a:rPr lang="it-IT" dirty="0"/>
            </a:br>
            <a:r>
              <a:rPr lang="it-IT" dirty="0"/>
              <a:t>prima della mia passione, </a:t>
            </a:r>
            <a:br>
              <a:rPr lang="it-IT" dirty="0"/>
            </a:br>
            <a:r>
              <a:rPr lang="it-IT" dirty="0"/>
              <a:t>poiché vi dico: </a:t>
            </a:r>
            <a:br>
              <a:rPr lang="it-IT" dirty="0"/>
            </a:br>
            <a:r>
              <a:rPr lang="it-IT" dirty="0"/>
              <a:t>non la mangerò più, finché essa </a:t>
            </a:r>
            <a:br>
              <a:rPr lang="it-IT" dirty="0"/>
            </a:br>
            <a:r>
              <a:rPr lang="it-IT" dirty="0"/>
              <a:t>non si compia nel regno di Dio».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E preso un calice, rese grazie e disse: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A76E56D3-E4C9-C999-33D3-03D87E45BE3A}"/>
              </a:ext>
            </a:extLst>
          </p:cNvPr>
          <p:cNvSpPr txBox="1">
            <a:spLocks/>
          </p:cNvSpPr>
          <p:nvPr/>
        </p:nvSpPr>
        <p:spPr>
          <a:xfrm>
            <a:off x="545547" y="409118"/>
            <a:ext cx="11151705" cy="4005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Quinto mistero della luce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2559E0F-65C5-5010-8C35-4F4C19273FB8}"/>
              </a:ext>
            </a:extLst>
          </p:cNvPr>
          <p:cNvSpPr/>
          <p:nvPr/>
        </p:nvSpPr>
        <p:spPr>
          <a:xfrm>
            <a:off x="7470182" y="1803727"/>
            <a:ext cx="5307971" cy="5131830"/>
          </a:xfrm>
          <a:prstGeom prst="flowChartConnector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336" r="-292" b="1242"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17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542441"/>
            <a:ext cx="7314694" cy="6276813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it-IT" dirty="0"/>
              <a:t>«Prendetelo e distribuitelo tra voi, </a:t>
            </a:r>
            <a:br>
              <a:rPr lang="it-IT" dirty="0"/>
            </a:br>
            <a:r>
              <a:rPr lang="it-IT" dirty="0"/>
              <a:t>poiché vi dico: da questo momento </a:t>
            </a:r>
            <a:br>
              <a:rPr lang="it-IT" dirty="0"/>
            </a:br>
            <a:r>
              <a:rPr lang="it-IT" dirty="0"/>
              <a:t>non berrò più del frutto della vite, </a:t>
            </a:r>
            <a:br>
              <a:rPr lang="it-IT" dirty="0"/>
            </a:br>
            <a:r>
              <a:rPr lang="it-IT" dirty="0"/>
              <a:t>finché non venga il regno di Dio».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Poi, preso un pane, rese grazie, </a:t>
            </a:r>
            <a:br>
              <a:rPr lang="it-IT" dirty="0"/>
            </a:br>
            <a:r>
              <a:rPr lang="it-IT" dirty="0"/>
              <a:t>lo spezzò e lo diede loro dicendo: </a:t>
            </a:r>
            <a:br>
              <a:rPr lang="it-IT" dirty="0"/>
            </a:br>
            <a:r>
              <a:rPr lang="it-IT" dirty="0"/>
              <a:t>«Questo è il mio corpo che è dato per voi; </a:t>
            </a:r>
            <a:br>
              <a:rPr lang="it-IT" dirty="0"/>
            </a:br>
            <a:r>
              <a:rPr lang="it-IT" dirty="0"/>
              <a:t>fate questo in memoria di me».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Allo stesso modo dopo aver cenato, </a:t>
            </a:r>
            <a:br>
              <a:rPr lang="it-IT" dirty="0"/>
            </a:br>
            <a:r>
              <a:rPr lang="it-IT" dirty="0"/>
              <a:t>prese il calice dicendo: </a:t>
            </a:r>
            <a:br>
              <a:rPr lang="it-IT" dirty="0"/>
            </a:br>
            <a:r>
              <a:rPr lang="it-IT" dirty="0"/>
              <a:t>«Questo calice è la nuova alleanza </a:t>
            </a:r>
            <a:br>
              <a:rPr lang="it-IT" dirty="0"/>
            </a:br>
            <a:r>
              <a:rPr lang="it-IT" dirty="0"/>
              <a:t>nel mio sangue, che viene versato per voi». «Ma ecco, la mano di chi mi tradisce </a:t>
            </a:r>
            <a:br>
              <a:rPr lang="it-IT" dirty="0"/>
            </a:br>
            <a:r>
              <a:rPr lang="it-IT" dirty="0"/>
              <a:t>è con me, sulla tavola.</a:t>
            </a:r>
          </a:p>
        </p:txBody>
      </p:sp>
      <p:sp>
        <p:nvSpPr>
          <p:cNvPr id="11" name="Rettangolo 3">
            <a:extLst>
              <a:ext uri="{FF2B5EF4-FFF2-40B4-BE49-F238E27FC236}">
                <a16:creationId xmlns:a16="http://schemas.microsoft.com/office/drawing/2014/main" id="{6BD00E03-DB9B-7AC7-5B2E-95104AA77647}"/>
              </a:ext>
            </a:extLst>
          </p:cNvPr>
          <p:cNvSpPr/>
          <p:nvPr/>
        </p:nvSpPr>
        <p:spPr>
          <a:xfrm>
            <a:off x="201478" y="1638300"/>
            <a:ext cx="3874576" cy="5143985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336" r="-292" b="1242"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219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o, cartone animato, illustrazione&#10;&#10;Descrizione generata automaticamente">
            <a:extLst>
              <a:ext uri="{FF2B5EF4-FFF2-40B4-BE49-F238E27FC236}">
                <a16:creationId xmlns:a16="http://schemas.microsoft.com/office/drawing/2014/main" id="{E80F96EB-93B3-70CE-52BD-3444663E1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7" b="94974" l="2286" r="99429">
                        <a14:foregroundMark x1="59020" y1="21932" x2="64490" y2="30875"/>
                        <a14:foregroundMark x1="32245" y1="50326" x2="41306" y2="56854"/>
                        <a14:foregroundMark x1="33224" y1="61880" x2="45224" y2="67167"/>
                        <a14:foregroundMark x1="45224" y1="67167" x2="46122" y2="67298"/>
                        <a14:foregroundMark x1="87837" y1="61358" x2="74204" y2="66645"/>
                        <a14:foregroundMark x1="74204" y1="66645" x2="71592" y2="69125"/>
                        <a14:foregroundMark x1="87510" y1="71932" x2="72082" y2="77742"/>
                        <a14:foregroundMark x1="71265" y1="83943" x2="84327" y2="91253"/>
                        <a14:foregroundMark x1="13224" y1="11031" x2="27592" y2="34595"/>
                        <a14:foregroundMark x1="2286" y1="23629" x2="27755" y2="52415"/>
                        <a14:foregroundMark x1="27755" y1="52415" x2="30939" y2="58420"/>
                        <a14:foregroundMark x1="43510" y1="78525" x2="49959" y2="81723"/>
                        <a14:foregroundMark x1="58204" y1="90731" x2="58204" y2="90731"/>
                        <a14:foregroundMark x1="58204" y1="89360" x2="79918" y2="94909"/>
                        <a14:foregroundMark x1="96571" y1="92559" x2="83347" y2="95039"/>
                        <a14:foregroundMark x1="99429" y1="86358" x2="84490" y2="84204"/>
                        <a14:foregroundMark x1="99429" y1="86097" x2="86204" y2="89948"/>
                        <a14:foregroundMark x1="86204" y1="89948" x2="93469" y2="88577"/>
                        <a14:foregroundMark x1="26122" y1="53655" x2="32735" y2="61880"/>
                        <a14:foregroundMark x1="32898" y1="49021" x2="44571" y2="57833"/>
                        <a14:foregroundMark x1="44571" y1="57833" x2="55265" y2="74021"/>
                        <a14:foregroundMark x1="58041" y1="69517" x2="56571" y2="74935"/>
                        <a14:foregroundMark x1="73224" y1="63708" x2="63755" y2="72781"/>
                        <a14:foregroundMark x1="63755" y1="72781" x2="64327" y2="73107"/>
                        <a14:foregroundMark x1="69306" y1="69648" x2="72898" y2="78525"/>
                        <a14:foregroundMark x1="77061" y1="76697" x2="81388" y2="81201"/>
                        <a14:foregroundMark x1="37878" y1="67950" x2="49878" y2="74804"/>
                        <a14:foregroundMark x1="49878" y1="74804" x2="40408" y2="61619"/>
                        <a14:foregroundMark x1="40408" y1="61619" x2="49469" y2="63969"/>
                        <a14:foregroundMark x1="33224" y1="55744" x2="51102" y2="74413"/>
                        <a14:foregroundMark x1="48735" y1="75914" x2="50449" y2="78525"/>
                        <a14:foregroundMark x1="47755" y1="66645" x2="50122" y2="71410"/>
                        <a14:foregroundMark x1="84000" y1="79569" x2="88653" y2="82245"/>
                        <a14:foregroundMark x1="85143" y1="75457" x2="88816" y2="8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87" y="1109878"/>
            <a:ext cx="3733800" cy="4669536"/>
          </a:xfrm>
          <a:prstGeom prst="rect">
            <a:avLst/>
          </a:pr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786" y="468923"/>
            <a:ext cx="9630836" cy="616818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lnSpc>
                <a:spcPts val="3000"/>
              </a:lnSpc>
              <a:buNone/>
            </a:pP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</a:rPr>
              <a:t>Meditazione</a:t>
            </a:r>
            <a:endParaRPr lang="it-IT" dirty="0"/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“Fate questo in memoria di me”: </a:t>
            </a:r>
            <a:br>
              <a:rPr lang="it-IT" dirty="0"/>
            </a:br>
            <a:r>
              <a:rPr lang="it-IT" dirty="0"/>
              <a:t>è con queste parole di S. Agostino che possiamo </a:t>
            </a:r>
            <a:br>
              <a:rPr lang="it-IT" dirty="0"/>
            </a:br>
            <a:r>
              <a:rPr lang="it-IT" dirty="0"/>
              <a:t>comprendere il senso della memoria eucaristica: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"Se vuoi comprendere il corpo di Cristo, </a:t>
            </a:r>
            <a:br>
              <a:rPr lang="it-IT" dirty="0"/>
            </a:br>
            <a:r>
              <a:rPr lang="it-IT" dirty="0"/>
              <a:t>ascolta l'apostolo che dice ai fedeli: </a:t>
            </a:r>
            <a:br>
              <a:rPr lang="it-IT" dirty="0"/>
            </a:br>
            <a:r>
              <a:rPr lang="it-IT" dirty="0"/>
              <a:t>Voi però siete il corpo di Cristo, le sue membra </a:t>
            </a:r>
            <a:r>
              <a:rPr lang="it-IT" sz="2400" dirty="0">
                <a:latin typeface="Franklin Gothic Medium" panose="020B0603020102020204" pitchFamily="34" charset="0"/>
              </a:rPr>
              <a:t>(1 </a:t>
            </a:r>
            <a:r>
              <a:rPr lang="it-IT" sz="2400" dirty="0" err="1">
                <a:latin typeface="Franklin Gothic Medium" panose="020B0603020102020204" pitchFamily="34" charset="0"/>
              </a:rPr>
              <a:t>Cor</a:t>
            </a:r>
            <a:r>
              <a:rPr lang="it-IT" sz="2400" dirty="0">
                <a:latin typeface="Franklin Gothic Medium" panose="020B0603020102020204" pitchFamily="34" charset="0"/>
              </a:rPr>
              <a:t> 12, 27</a:t>
            </a:r>
            <a:r>
              <a:rPr lang="it-IT" dirty="0"/>
              <a:t>).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Se voi, dunque, siete il corpo di Cristo e le sue membra, </a:t>
            </a:r>
            <a:br>
              <a:rPr lang="it-IT" dirty="0"/>
            </a:br>
            <a:r>
              <a:rPr lang="it-IT" dirty="0"/>
              <a:t>sulla mensa del Signore viene posto il vostro sacro mistero: </a:t>
            </a:r>
            <a:br>
              <a:rPr lang="it-IT" dirty="0"/>
            </a:br>
            <a:r>
              <a:rPr lang="it-IT" dirty="0"/>
              <a:t>il vostro sacro mistero voi ricevete.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A ciò che voi siete, voi rispondete “Amen” e, </a:t>
            </a:r>
            <a:br>
              <a:rPr lang="it-IT" dirty="0"/>
            </a:br>
            <a:r>
              <a:rPr lang="it-IT" dirty="0"/>
              <a:t>rispondendo, lo sottoscrivete.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Odi infatti: "Il corpo di Cristo" e rispondi: "Amen". </a:t>
            </a:r>
            <a:br>
              <a:rPr lang="it-IT" dirty="0"/>
            </a:br>
            <a:r>
              <a:rPr lang="it-IT" dirty="0"/>
              <a:t>Sii veramente corpo di Cristo, </a:t>
            </a:r>
            <a:br>
              <a:rPr lang="it-IT" dirty="0"/>
            </a:br>
            <a:r>
              <a:rPr lang="it-IT" dirty="0"/>
              <a:t>perché l'Amen (che pronunci) sia vero!”</a:t>
            </a:r>
          </a:p>
        </p:txBody>
      </p:sp>
    </p:spTree>
    <p:extLst>
      <p:ext uri="{BB962C8B-B14F-4D97-AF65-F5344CB8AC3E}">
        <p14:creationId xmlns:p14="http://schemas.microsoft.com/office/powerpoint/2010/main" val="34584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713" y="468923"/>
            <a:ext cx="9841909" cy="616818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lnSpc>
                <a:spcPts val="3000"/>
              </a:lnSpc>
              <a:buNone/>
            </a:pP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</a:rPr>
              <a:t>… Meditazione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endParaRPr lang="it-IT" dirty="0"/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Cirillo vescovo di Gerusalemme (315-382) ha scritto: </a:t>
            </a:r>
            <a:br>
              <a:rPr lang="it-IT" dirty="0"/>
            </a:br>
            <a:r>
              <a:rPr lang="it-IT" dirty="0"/>
              <a:t>"Con certezza assoluta partecipiamo </a:t>
            </a:r>
            <a:br>
              <a:rPr lang="it-IT" dirty="0"/>
            </a:br>
            <a:r>
              <a:rPr lang="it-IT" dirty="0"/>
              <a:t>al corpo e al sangue di Cristo.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Poiché sotto le specie del pane ti è dato il corpo </a:t>
            </a:r>
            <a:br>
              <a:rPr lang="it-IT" dirty="0"/>
            </a:br>
            <a:r>
              <a:rPr lang="it-IT" dirty="0"/>
              <a:t>e sotto le specie del vino, il sangue; </a:t>
            </a:r>
            <a:br>
              <a:rPr lang="it-IT" dirty="0"/>
            </a:br>
            <a:r>
              <a:rPr lang="it-IT" dirty="0"/>
              <a:t>affinché partecipando al corpo e al sangue di Cristo </a:t>
            </a:r>
            <a:br>
              <a:rPr lang="it-IT" dirty="0"/>
            </a:br>
            <a:r>
              <a:rPr lang="it-IT" dirty="0"/>
              <a:t>tu divenga un solo corpo e un solo sangue con lui.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In tal modo noi diventiamo portatori di Cristo </a:t>
            </a:r>
            <a:r>
              <a:rPr lang="it-IT" dirty="0">
                <a:latin typeface="Franklin Gothic Medium" panose="020B0603020102020204" pitchFamily="34" charset="0"/>
              </a:rPr>
              <a:t>(</a:t>
            </a:r>
            <a:r>
              <a:rPr lang="it-IT" dirty="0" err="1">
                <a:latin typeface="Franklin Gothic Medium" panose="020B0603020102020204" pitchFamily="34" charset="0"/>
              </a:rPr>
              <a:t>cristofori</a:t>
            </a:r>
            <a:r>
              <a:rPr lang="it-IT" dirty="0">
                <a:latin typeface="Franklin Gothic Medium" panose="020B0603020102020204" pitchFamily="34" charset="0"/>
              </a:rPr>
              <a:t>), </a:t>
            </a:r>
            <a:r>
              <a:rPr lang="it-IT" dirty="0"/>
              <a:t>perché nelle nostre membra </a:t>
            </a:r>
            <a:br>
              <a:rPr lang="it-IT" dirty="0"/>
            </a:br>
            <a:r>
              <a:rPr lang="it-IT" dirty="0"/>
              <a:t>si diffonde il suo corpo e il suo sangue" </a:t>
            </a:r>
            <a:r>
              <a:rPr lang="it-IT" dirty="0">
                <a:latin typeface="Franklin Gothic Medium" panose="020B0603020102020204" pitchFamily="34" charset="0"/>
              </a:rPr>
              <a:t>(III-IV, 252)</a:t>
            </a:r>
            <a:r>
              <a:rPr lang="it-IT" dirty="0"/>
              <a:t>.</a:t>
            </a:r>
          </a:p>
          <a:p>
            <a:pPr marL="0" indent="0" algn="r">
              <a:spcBef>
                <a:spcPts val="2800"/>
              </a:spcBef>
              <a:buNone/>
              <a:tabLst>
                <a:tab pos="3852863" algn="l"/>
              </a:tabLst>
            </a:pPr>
            <a:r>
              <a:rPr lang="it-IT" cap="small" dirty="0">
                <a:solidFill>
                  <a:srgbClr val="0062AC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12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9112" y="291912"/>
            <a:ext cx="704190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sz="3200" dirty="0"/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610" y="1022862"/>
            <a:ext cx="8950015" cy="570137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it-IT" sz="4000" dirty="0">
                <a:solidFill>
                  <a:srgbClr val="0070C0"/>
                </a:solidFill>
                <a:highlight>
                  <a:srgbClr val="00FFFF"/>
                </a:highlight>
              </a:rPr>
              <a:t>M</a:t>
            </a:r>
            <a:r>
              <a:rPr lang="it-IT" dirty="0"/>
              <a:t>aria, sei MODELLO DI FEDE E DI SPERANZA, particolarmente prezioso </a:t>
            </a:r>
            <a:br>
              <a:rPr lang="it-IT" dirty="0"/>
            </a:br>
            <a:r>
              <a:rPr lang="it-IT" dirty="0"/>
              <a:t>in certi momenti della vita di ciascuno di noi.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Infatti viene un'ora nella vita, </a:t>
            </a:r>
            <a:br>
              <a:rPr lang="it-IT" dirty="0"/>
            </a:br>
            <a:r>
              <a:rPr lang="it-IT" dirty="0"/>
              <a:t>in cui ci occorre una fede e una speranza come la tua.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È quando Dio sembra non ascoltare più le nostre preghiere, o sembra smentire le sue promesse,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quando le potenze delle tenebre sembrano trionfare </a:t>
            </a:r>
            <a:br>
              <a:rPr lang="it-IT" dirty="0"/>
            </a:br>
            <a:r>
              <a:rPr lang="it-IT" dirty="0"/>
              <a:t>su tutti i fronti intorno a noi; </a:t>
            </a:r>
            <a:br>
              <a:rPr lang="it-IT" dirty="0"/>
            </a:br>
            <a:r>
              <a:rPr lang="it-IT" dirty="0"/>
              <a:t>quando si fa buio dentro di noi.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Quando arriva quest'ora, ricordiamo la tua fede, </a:t>
            </a:r>
            <a:br>
              <a:rPr lang="it-IT" dirty="0"/>
            </a:br>
            <a:r>
              <a:rPr lang="it-IT" dirty="0"/>
              <a:t>Maria e gridiamo anche noi: </a:t>
            </a:r>
            <a:br>
              <a:rPr lang="it-IT" dirty="0"/>
            </a:br>
            <a:r>
              <a:rPr lang="it-IT" dirty="0"/>
              <a:t>"PADRE MIO, MI FIDO DI TE”.</a:t>
            </a:r>
          </a:p>
        </p:txBody>
      </p:sp>
      <p:pic>
        <p:nvPicPr>
          <p:cNvPr id="2" name="Immagine 1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1318550"/>
            <a:ext cx="2520710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3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123" y="512956"/>
            <a:ext cx="7784856" cy="62112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ALVE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EGINA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Mater </a:t>
            </a:r>
            <a:r>
              <a:rPr lang="it-IT" dirty="0" err="1"/>
              <a:t>misericórdiae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vita, </a:t>
            </a:r>
            <a:r>
              <a:rPr lang="it-IT" dirty="0" err="1"/>
              <a:t>dulcédo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et </a:t>
            </a:r>
            <a:r>
              <a:rPr lang="it-IT" dirty="0" err="1"/>
              <a:t>spes</a:t>
            </a:r>
            <a:r>
              <a:rPr lang="it-IT" dirty="0"/>
              <a:t> nostra, salve.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clamámus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éxsules</a:t>
            </a:r>
            <a:r>
              <a:rPr lang="it-IT" dirty="0"/>
              <a:t> </a:t>
            </a:r>
            <a:r>
              <a:rPr lang="it-IT" dirty="0" err="1"/>
              <a:t>filii</a:t>
            </a:r>
            <a:r>
              <a:rPr lang="it-IT" dirty="0"/>
              <a:t> </a:t>
            </a:r>
            <a:r>
              <a:rPr lang="it-IT" dirty="0" err="1"/>
              <a:t>Evae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suspirámus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geméntes</a:t>
            </a:r>
            <a:r>
              <a:rPr lang="it-IT" dirty="0"/>
              <a:t> et </a:t>
            </a:r>
            <a:r>
              <a:rPr lang="it-IT" dirty="0" err="1"/>
              <a:t>flentes</a:t>
            </a:r>
            <a:br>
              <a:rPr lang="it-IT" dirty="0"/>
            </a:br>
            <a:r>
              <a:rPr lang="it-IT" dirty="0"/>
              <a:t>in </a:t>
            </a:r>
            <a:r>
              <a:rPr lang="it-IT" dirty="0" err="1"/>
              <a:t>hac</a:t>
            </a:r>
            <a:r>
              <a:rPr lang="it-IT" dirty="0"/>
              <a:t> </a:t>
            </a:r>
            <a:r>
              <a:rPr lang="it-IT" dirty="0" err="1"/>
              <a:t>lacrimárum</a:t>
            </a:r>
            <a:r>
              <a:rPr lang="it-IT" dirty="0"/>
              <a:t> valle.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Eia ergo, </a:t>
            </a:r>
            <a:r>
              <a:rPr lang="it-IT" dirty="0" err="1"/>
              <a:t>advocáta</a:t>
            </a:r>
            <a:r>
              <a:rPr lang="it-IT" dirty="0"/>
              <a:t> nostra, </a:t>
            </a:r>
            <a:r>
              <a:rPr lang="it-IT" dirty="0" err="1"/>
              <a:t>illos</a:t>
            </a:r>
            <a:r>
              <a:rPr lang="it-IT" dirty="0"/>
              <a:t> </a:t>
            </a:r>
            <a:r>
              <a:rPr lang="it-IT" dirty="0" err="1"/>
              <a:t>tuos</a:t>
            </a:r>
            <a:r>
              <a:rPr lang="it-IT" dirty="0"/>
              <a:t> </a:t>
            </a:r>
            <a:r>
              <a:rPr lang="it-IT" dirty="0" err="1"/>
              <a:t>misericórdes</a:t>
            </a:r>
            <a:r>
              <a:rPr lang="it-IT" dirty="0"/>
              <a:t> </a:t>
            </a:r>
            <a:r>
              <a:rPr lang="it-IT" dirty="0" err="1"/>
              <a:t>óculos</a:t>
            </a:r>
            <a:r>
              <a:rPr lang="it-IT" dirty="0"/>
              <a:t> ad nos </a:t>
            </a:r>
            <a:r>
              <a:rPr lang="it-IT" dirty="0" err="1"/>
              <a:t>convérte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Et </a:t>
            </a:r>
            <a:r>
              <a:rPr lang="it-IT" dirty="0" err="1"/>
              <a:t>Iesum</a:t>
            </a:r>
            <a:r>
              <a:rPr lang="it-IT" dirty="0"/>
              <a:t>, </a:t>
            </a:r>
            <a:r>
              <a:rPr lang="it-IT" dirty="0" err="1"/>
              <a:t>benedíctum</a:t>
            </a:r>
            <a:r>
              <a:rPr lang="it-IT" dirty="0"/>
              <a:t> </a:t>
            </a:r>
            <a:r>
              <a:rPr lang="it-IT" dirty="0" err="1"/>
              <a:t>fructum</a:t>
            </a:r>
            <a:r>
              <a:rPr lang="it-IT" dirty="0"/>
              <a:t> </a:t>
            </a:r>
            <a:r>
              <a:rPr lang="it-IT" dirty="0" err="1"/>
              <a:t>ventris</a:t>
            </a:r>
            <a:r>
              <a:rPr lang="it-IT" dirty="0"/>
              <a:t> </a:t>
            </a:r>
            <a:r>
              <a:rPr lang="it-IT" dirty="0" err="1"/>
              <a:t>tui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nobis</a:t>
            </a:r>
            <a:r>
              <a:rPr lang="it-IT" dirty="0"/>
              <a:t>, post hoc </a:t>
            </a:r>
            <a:r>
              <a:rPr lang="it-IT" dirty="0" err="1"/>
              <a:t>exsílium</a:t>
            </a:r>
            <a:r>
              <a:rPr lang="it-IT" dirty="0"/>
              <a:t>, </a:t>
            </a:r>
            <a:r>
              <a:rPr lang="it-IT" dirty="0" err="1"/>
              <a:t>osténde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O </a:t>
            </a:r>
            <a:r>
              <a:rPr lang="it-IT" dirty="0" err="1"/>
              <a:t>clemens</a:t>
            </a:r>
            <a:r>
              <a:rPr lang="it-IT" dirty="0"/>
              <a:t>, o pia, o dulcis Virgo María!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061" y="403417"/>
            <a:ext cx="4594625" cy="64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14514"/>
            <a:ext cx="10461172" cy="592259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pPr marL="0" indent="0">
              <a:buNone/>
            </a:pPr>
            <a:r>
              <a:rPr lang="it-IT" dirty="0"/>
              <a:t>Il figlio è riconosciuto. </a:t>
            </a:r>
            <a:br>
              <a:rPr lang="it-IT" dirty="0"/>
            </a:br>
            <a:r>
              <a:rPr lang="it-IT" dirty="0"/>
              <a:t>“Ecco il figlio che ho amato, nel quale mi riconosco”. </a:t>
            </a:r>
          </a:p>
          <a:p>
            <a:pPr marL="0" indent="0">
              <a:buNone/>
            </a:pPr>
            <a:r>
              <a:rPr lang="it-IT" dirty="0"/>
              <a:t>Guardate che questo è il gesto dell'eternità, della pienezza: il figlio che viene riconosciuto e per l'eternità. </a:t>
            </a:r>
          </a:p>
          <a:p>
            <a:pPr marL="0" indent="0">
              <a:buNone/>
            </a:pPr>
            <a:r>
              <a:rPr lang="it-IT" dirty="0"/>
              <a:t>E' il destino del nostro cammino: </a:t>
            </a:r>
            <a:br>
              <a:rPr lang="it-IT" dirty="0"/>
            </a:br>
            <a:r>
              <a:rPr lang="it-IT" dirty="0"/>
              <a:t>essere riconosciuti dal Padre. </a:t>
            </a:r>
          </a:p>
          <a:p>
            <a:pPr marL="0" indent="0">
              <a:buNone/>
            </a:pPr>
            <a:r>
              <a:rPr lang="it-IT" dirty="0"/>
              <a:t>Ma pensate che meraviglia! Essere riconosciuti dal Padre: “Questo è il figlio che amo. Mi ritrovo in lui, mi riconosco in lui”.</a:t>
            </a:r>
          </a:p>
          <a:p>
            <a:pPr marL="0" indent="0">
              <a:buNone/>
            </a:pPr>
            <a:r>
              <a:rPr lang="it-IT" dirty="0"/>
              <a:t>E' intraducibile quella cosa lì. </a:t>
            </a:r>
            <a:br>
              <a:rPr lang="it-IT" dirty="0"/>
            </a:br>
            <a:r>
              <a:rPr lang="it-IT" dirty="0"/>
              <a:t>E quindi tutto il nostro impegno che si dice ascetico, tutta la nostra disciplina, tutto quello che facciamo: </a:t>
            </a:r>
          </a:p>
        </p:txBody>
      </p:sp>
    </p:spTree>
    <p:extLst>
      <p:ext uri="{BB962C8B-B14F-4D97-AF65-F5344CB8AC3E}">
        <p14:creationId xmlns:p14="http://schemas.microsoft.com/office/powerpoint/2010/main" val="27452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464949"/>
            <a:ext cx="10461172" cy="617215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spcAft>
                <a:spcPts val="600"/>
              </a:spcAft>
              <a:buNone/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… Meditazione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non vogliamo che quella porta </a:t>
            </a:r>
            <a:br>
              <a:rPr lang="it-IT" dirty="0"/>
            </a:br>
            <a:r>
              <a:rPr lang="it-IT" dirty="0"/>
              <a:t>- come spesso c'è nel Vangelo - si chiuda.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Dice: “Non so chi sei”. Pensate un po': “Non so chi sei”.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Il figlio non riconosciuto. Questo è l'inferno - sapete. </a:t>
            </a:r>
            <a:br>
              <a:rPr lang="it-IT" dirty="0"/>
            </a:br>
            <a:r>
              <a:rPr lang="it-IT" dirty="0"/>
              <a:t>Perché tu rimani figlio, ma non riconosciuto. </a:t>
            </a:r>
            <a:br>
              <a:rPr lang="it-IT" dirty="0"/>
            </a:br>
            <a:r>
              <a:rPr lang="it-IT" dirty="0"/>
              <a:t>L'inferno lo si può attraversare, si può attraversare l'inferno - perché in fondo c'è l'abbraccio del Padre.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Splendido! Tu puoi entrare, lo attraversi, perché sotto c'è proprio l'abbraccio, ci sono le mani del Padre che ti accolgono nel seno.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Come in fondo ad ogni dolore, in fondo alla morte, c'è il riconoscimento del figlio (</a:t>
            </a:r>
            <a:r>
              <a:rPr lang="it-IT" dirty="0" err="1"/>
              <a:t>d.Achille</a:t>
            </a:r>
            <a:r>
              <a:rPr lang="it-IT" dirty="0"/>
              <a:t> Tronconi). </a:t>
            </a:r>
          </a:p>
          <a:p>
            <a:pPr marL="0" indent="0" algn="r">
              <a:spcBef>
                <a:spcPts val="1200"/>
              </a:spcBef>
              <a:buNone/>
            </a:pPr>
            <a:r>
              <a:rPr lang="it-IT" cap="small" dirty="0">
                <a:solidFill>
                  <a:srgbClr val="0062AC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06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9112" y="291912"/>
            <a:ext cx="704190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sz="3200" dirty="0"/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610" y="1022862"/>
            <a:ext cx="8950015" cy="570137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it-IT" sz="4000" dirty="0">
                <a:solidFill>
                  <a:srgbClr val="0070C0"/>
                </a:solidFill>
                <a:highlight>
                  <a:srgbClr val="00FFFF"/>
                </a:highlight>
              </a:rPr>
              <a:t>M</a:t>
            </a:r>
            <a:r>
              <a:rPr lang="it-IT" dirty="0"/>
              <a:t>aria, sei MODELLO DI FEDE E DI SPERANZA, particolarmente prezioso </a:t>
            </a:r>
            <a:br>
              <a:rPr lang="it-IT" dirty="0"/>
            </a:br>
            <a:r>
              <a:rPr lang="it-IT" dirty="0"/>
              <a:t>in certi momenti della vita di ciascuno di noi.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Infatti viene un'ora nella vita, </a:t>
            </a:r>
            <a:br>
              <a:rPr lang="it-IT" dirty="0"/>
            </a:br>
            <a:r>
              <a:rPr lang="it-IT" dirty="0"/>
              <a:t>in cui ci occorre una fede e una speranza come la tua.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È quando Dio sembra non ascoltare più le nostre preghiere, o sembra smentire le sue promesse,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quando le potenze delle tenebre sembrano trionfare </a:t>
            </a:r>
            <a:br>
              <a:rPr lang="it-IT" dirty="0"/>
            </a:br>
            <a:r>
              <a:rPr lang="it-IT" dirty="0"/>
              <a:t>su tutti i fronti intorno a noi; </a:t>
            </a:r>
            <a:br>
              <a:rPr lang="it-IT" dirty="0"/>
            </a:br>
            <a:r>
              <a:rPr lang="it-IT" dirty="0"/>
              <a:t>quando si fa buio dentro di noi.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/>
              <a:t>Quando arriva quest'ora, ricordiamo la tua fede, </a:t>
            </a:r>
            <a:br>
              <a:rPr lang="it-IT" dirty="0"/>
            </a:br>
            <a:r>
              <a:rPr lang="it-IT" dirty="0"/>
              <a:t>Maria e gridiamo anche noi: </a:t>
            </a:r>
            <a:br>
              <a:rPr lang="it-IT" dirty="0"/>
            </a:br>
            <a:r>
              <a:rPr lang="it-IT" dirty="0"/>
              <a:t>"PADRE MIO, MI FIDO DI TE”.</a:t>
            </a:r>
          </a:p>
        </p:txBody>
      </p:sp>
      <p:pic>
        <p:nvPicPr>
          <p:cNvPr id="2" name="Immagine 1" descr="Immagine che contiene statua, Viso umano, arte, persona&#10;&#10;Descrizione generata automaticamente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6" y="1318550"/>
            <a:ext cx="2520710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81307"/>
            <a:ext cx="10789636" cy="662215"/>
          </a:xfrm>
        </p:spPr>
        <p:txBody>
          <a:bodyPr anchor="ctr" anchorCtr="0"/>
          <a:lstStyle/>
          <a:p>
            <a:pPr algn="l">
              <a:lnSpc>
                <a:spcPts val="3400"/>
              </a:lnSpc>
              <a:spcBef>
                <a:spcPts val="1000"/>
              </a:spcBef>
            </a:pPr>
            <a:r>
              <a:rPr lang="it-IT" sz="3200" dirty="0"/>
              <a:t>Contempliamo con Maria Colui che </a:t>
            </a:r>
            <a:br>
              <a:rPr lang="it-IT" sz="3200" dirty="0"/>
            </a:br>
            <a:r>
              <a:rPr lang="it-IT" sz="3200" dirty="0"/>
              <a:t>si è rivelato come lo sposo nelle nozze di Cana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83568A7E-9C95-9FEA-0688-77AEBEB25367}"/>
              </a:ext>
            </a:extLst>
          </p:cNvPr>
          <p:cNvSpPr txBox="1">
            <a:spLocks/>
          </p:cNvSpPr>
          <p:nvPr/>
        </p:nvSpPr>
        <p:spPr>
          <a:xfrm>
            <a:off x="534745" y="535671"/>
            <a:ext cx="11151705" cy="2744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Secondo mistero della luce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8729"/>
            <a:ext cx="8207829" cy="4661279"/>
          </a:xfrm>
        </p:spPr>
        <p:txBody>
          <a:bodyPr/>
          <a:lstStyle/>
          <a:p>
            <a:pPr marL="0" indent="0"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C00000"/>
                </a:solidFill>
              </a:rPr>
              <a:t>Ascolto del Vangelo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</a:t>
            </a:r>
            <a:r>
              <a:rPr lang="it-IT" sz="2400" i="1" dirty="0" err="1">
                <a:solidFill>
                  <a:srgbClr val="C00000"/>
                </a:solidFill>
                <a:latin typeface="Franklin Gothic Medium" panose="020B0603020102020204" pitchFamily="34" charset="0"/>
              </a:rPr>
              <a:t>Gv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 2,1-12)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it-IT" dirty="0"/>
              <a:t>Tre giorni dopo, ci fu uno sposalizio a Cana di Galilea e c'era la madre di Gesù. Fu invitato alle nozze anche Gesù con i suoi discepoli. Nel frattempo, venuto a mancare il vino, la madre di Gesù gli disse: «Non hanno più vino». E Gesù rispose: «Che ho da fare con te, o donna? Non è ancora giunta la mia ora». La madre dice ai servi: «Fate quello che vi dirà». Vi erano là sei giare di pietra per la purificazione dei Giudei, contenenti ciascuna due o tre barili.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31695D-48E0-6714-8E7D-8A83CC185904}"/>
              </a:ext>
            </a:extLst>
          </p:cNvPr>
          <p:cNvSpPr/>
          <p:nvPr/>
        </p:nvSpPr>
        <p:spPr>
          <a:xfrm>
            <a:off x="8116585" y="1859621"/>
            <a:ext cx="3976100" cy="4880225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6100" h="4880225">
                <a:moveTo>
                  <a:pt x="523982" y="748847"/>
                </a:moveTo>
                <a:cubicBezTo>
                  <a:pt x="691793" y="563912"/>
                  <a:pt x="580490" y="494678"/>
                  <a:pt x="873303" y="369870"/>
                </a:cubicBezTo>
                <a:cubicBezTo>
                  <a:pt x="1166116" y="245062"/>
                  <a:pt x="1792841" y="77251"/>
                  <a:pt x="2280863" y="0"/>
                </a:cubicBezTo>
                <a:cubicBezTo>
                  <a:pt x="3102795" y="150298"/>
                  <a:pt x="3390473" y="12921"/>
                  <a:pt x="3976100" y="605008"/>
                </a:cubicBezTo>
                <a:lnTo>
                  <a:pt x="3935003" y="4880225"/>
                </a:lnTo>
                <a:lnTo>
                  <a:pt x="0" y="4880225"/>
                </a:lnTo>
                <a:lnTo>
                  <a:pt x="0" y="1582221"/>
                </a:lnTo>
                <a:cubicBezTo>
                  <a:pt x="174661" y="1304430"/>
                  <a:pt x="10274" y="903348"/>
                  <a:pt x="523982" y="748847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1189" r="-3342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0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 uiExpand="1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138" y="773113"/>
            <a:ext cx="8473491" cy="5756895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E Gesù disse loro: «Riempite d'acqua le giare»; </a:t>
            </a:r>
            <a:br>
              <a:rPr lang="it-IT" dirty="0"/>
            </a:br>
            <a:r>
              <a:rPr lang="it-IT" dirty="0"/>
              <a:t>e le riempirono fino all'orlo. </a:t>
            </a:r>
            <a:br>
              <a:rPr lang="it-IT" dirty="0"/>
            </a:br>
            <a:r>
              <a:rPr lang="it-IT" dirty="0"/>
              <a:t>Disse loro di nuovo: </a:t>
            </a:r>
            <a:br>
              <a:rPr lang="it-IT" dirty="0"/>
            </a:br>
            <a:r>
              <a:rPr lang="it-IT" dirty="0"/>
              <a:t>«Ora attingete e portatene al maestro di tavola». </a:t>
            </a:r>
            <a:br>
              <a:rPr lang="it-IT" dirty="0"/>
            </a:br>
            <a:r>
              <a:rPr lang="it-IT" dirty="0"/>
              <a:t>Ed essi gliene portarono. </a:t>
            </a:r>
            <a:br>
              <a:rPr lang="it-IT" dirty="0"/>
            </a:br>
            <a:r>
              <a:rPr lang="it-IT" dirty="0"/>
              <a:t>E come ebbe assaggiato l'acqua diventata vino, </a:t>
            </a:r>
            <a:br>
              <a:rPr lang="it-IT" dirty="0"/>
            </a:br>
            <a:r>
              <a:rPr lang="it-IT" dirty="0"/>
              <a:t>il maestro di tavola, che non sapeva di dove venisse (ma lo sapevano i servi che avevano attinto l'acqua), chiamò lo sposo e gli disse: </a:t>
            </a:r>
            <a:br>
              <a:rPr lang="it-IT" dirty="0"/>
            </a:br>
            <a:r>
              <a:rPr lang="it-IT" dirty="0"/>
              <a:t>«Tutti servono da principio il vino buono e, </a:t>
            </a:r>
            <a:br>
              <a:rPr lang="it-IT" dirty="0"/>
            </a:br>
            <a:r>
              <a:rPr lang="it-IT" dirty="0"/>
              <a:t>quando sono un </a:t>
            </a:r>
            <a:r>
              <a:rPr lang="it-IT" dirty="0" err="1"/>
              <a:t>pò</a:t>
            </a:r>
            <a:r>
              <a:rPr lang="it-IT" dirty="0"/>
              <a:t> brilli, quello meno buono; </a:t>
            </a:r>
            <a:br>
              <a:rPr lang="it-IT" dirty="0"/>
            </a:br>
            <a:r>
              <a:rPr lang="it-IT" dirty="0"/>
              <a:t>tu invece hai conservato fino ad ora il vino buono».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31695D-48E0-6714-8E7D-8A83CC185904}"/>
              </a:ext>
            </a:extLst>
          </p:cNvPr>
          <p:cNvSpPr/>
          <p:nvPr/>
        </p:nvSpPr>
        <p:spPr>
          <a:xfrm>
            <a:off x="0" y="2631594"/>
            <a:ext cx="3223847" cy="4097452"/>
          </a:xfrm>
          <a:prstGeom prst="parallelogram">
            <a:avLst>
              <a:gd name="adj" fmla="val 15936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1189" r="-3342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4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69" y="1195753"/>
            <a:ext cx="7573107" cy="5310809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Così Gesù diede inizio ai suoi miracoli </a:t>
            </a:r>
            <a:br>
              <a:rPr lang="it-IT" dirty="0"/>
            </a:br>
            <a:r>
              <a:rPr lang="it-IT" dirty="0"/>
              <a:t>in Cana di Galilea, </a:t>
            </a:r>
            <a:br>
              <a:rPr lang="it-IT" dirty="0"/>
            </a:br>
            <a:r>
              <a:rPr lang="it-IT" dirty="0"/>
              <a:t>manifestò la sua gloria </a:t>
            </a:r>
            <a:br>
              <a:rPr lang="it-IT" dirty="0"/>
            </a:br>
            <a:r>
              <a:rPr lang="it-IT" dirty="0"/>
              <a:t>e i suoi discepoli credettero in lui. </a:t>
            </a:r>
          </a:p>
          <a:p>
            <a:pPr marL="0" indent="0">
              <a:buNone/>
            </a:pPr>
            <a:r>
              <a:rPr lang="it-IT" dirty="0"/>
              <a:t>Dopo questo fatto, discese a Cafarnao </a:t>
            </a:r>
            <a:br>
              <a:rPr lang="it-IT" dirty="0"/>
            </a:br>
            <a:r>
              <a:rPr lang="it-IT" dirty="0"/>
              <a:t>insieme con sua madre, </a:t>
            </a:r>
            <a:br>
              <a:rPr lang="it-IT" dirty="0"/>
            </a:br>
            <a:r>
              <a:rPr lang="it-IT" dirty="0"/>
              <a:t>i fratelli e i suoi discepoli </a:t>
            </a:r>
            <a:br>
              <a:rPr lang="it-IT" dirty="0"/>
            </a:br>
            <a:r>
              <a:rPr lang="it-IT" dirty="0"/>
              <a:t>e si fermarono colà solo pochi giorni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31695D-48E0-6714-8E7D-8A83CC185904}"/>
              </a:ext>
            </a:extLst>
          </p:cNvPr>
          <p:cNvSpPr/>
          <p:nvPr/>
        </p:nvSpPr>
        <p:spPr>
          <a:xfrm>
            <a:off x="8464062" y="1805354"/>
            <a:ext cx="3775563" cy="521457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1189" r="-3342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15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465" y="513708"/>
            <a:ext cx="10854158" cy="612339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lnSpc>
                <a:spcPts val="3000"/>
              </a:lnSpc>
              <a:buNone/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</a:rPr>
              <a:t>Meditazione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Egli è lo sposo che prende con sé la Chiesa come sposa, </a:t>
            </a:r>
            <a:br>
              <a:rPr lang="it-IT" dirty="0"/>
            </a:br>
            <a:r>
              <a:rPr lang="it-IT" dirty="0"/>
              <a:t>della quale spiritualmente nasceranno figli </a:t>
            </a:r>
            <a:r>
              <a:rPr lang="it-IT" sz="2400" dirty="0">
                <a:latin typeface="Franklin Gothic Medium" panose="020B0603020102020204" pitchFamily="34" charset="0"/>
              </a:rPr>
              <a:t>(Cipriano a Quirino)</a:t>
            </a:r>
          </a:p>
          <a:p>
            <a:pPr marL="0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it-IT" dirty="0"/>
              <a:t>Maria, già immagine della Chiesa che si prende cura e che intercede, si rivolge al Figlio; ciò è strano perché non ha visto di lui nessun miracolo esterno. </a:t>
            </a:r>
          </a:p>
          <a:p>
            <a:pPr marL="0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it-IT" dirty="0"/>
              <a:t>Ma a lei basta sapere della sua interiore santa potenza. </a:t>
            </a:r>
            <a:br>
              <a:rPr lang="it-IT" dirty="0"/>
            </a:br>
            <a:r>
              <a:rPr lang="it-IT" dirty="0"/>
              <a:t>Gesù, nella coscienza che il suo miracolo di cui è dal Padre incaricato sarà la croce, non vuole essere spinto nel ruolo di un taumaturgo, di cui d'ora in poi lo caricherà il popolo insaziabile. </a:t>
            </a:r>
          </a:p>
          <a:p>
            <a:pPr marL="0" indent="0">
              <a:lnSpc>
                <a:spcPts val="3000"/>
              </a:lnSpc>
              <a:spcBef>
                <a:spcPts val="300"/>
              </a:spcBef>
              <a:buNone/>
            </a:pPr>
            <a:r>
              <a:rPr lang="it-IT" dirty="0"/>
              <a:t>Ed ecco ora le più belle parole di Maria, che affidano a lui tutto </a:t>
            </a:r>
            <a:br>
              <a:rPr lang="it-IT" dirty="0"/>
            </a:br>
            <a:r>
              <a:rPr lang="it-IT" dirty="0"/>
              <a:t>e che al tempo stesso dirigono i servitori nell'obbedienza di lui: </a:t>
            </a:r>
            <a:br>
              <a:rPr lang="it-IT" dirty="0"/>
            </a:br>
            <a:r>
              <a:rPr lang="it-IT" dirty="0"/>
              <a:t>"FATE QUELLO CHE VI DIRÀ". Veramente, osservato da nessuno, l'illuminarsi della gloria di lei </a:t>
            </a:r>
            <a:r>
              <a:rPr lang="it-IT" sz="2400" dirty="0">
                <a:latin typeface="Franklin Gothic Medium" panose="020B0603020102020204" pitchFamily="34" charset="0"/>
              </a:rPr>
              <a:t>(Von Balthasar).</a:t>
            </a:r>
            <a:endParaRPr lang="it-IT" dirty="0">
              <a:latin typeface="Franklin Gothic Medium" panose="020B0603020102020204" pitchFamily="34" charset="0"/>
            </a:endParaRPr>
          </a:p>
          <a:p>
            <a:pPr marL="0" indent="0" algn="r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cap="small" dirty="0">
                <a:solidFill>
                  <a:srgbClr val="0062AC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50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495</TotalTime>
  <Words>2820</Words>
  <Application>Microsoft Office PowerPoint</Application>
  <PresentationFormat>Personalizzato</PresentationFormat>
  <Paragraphs>136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26</vt:i4>
      </vt:variant>
    </vt:vector>
  </HeadingPairs>
  <TitlesOfParts>
    <vt:vector size="34" baseType="lpstr">
      <vt:lpstr>Arrus Blk OSF BT</vt:lpstr>
      <vt:lpstr>Calibri</vt:lpstr>
      <vt:lpstr>Arial</vt:lpstr>
      <vt:lpstr>Wingdings</vt:lpstr>
      <vt:lpstr>Franklin Gothic Medium</vt:lpstr>
      <vt:lpstr>Franklin Gothic Demi</vt:lpstr>
      <vt:lpstr>Tema di Office</vt:lpstr>
      <vt:lpstr>1_Tema di Office</vt:lpstr>
      <vt:lpstr>PREGHIERA  DEL  ROSARIO</vt:lpstr>
      <vt:lpstr>Contempliamo con Maria  Colui che è stato battezzato nel Giordano</vt:lpstr>
      <vt:lpstr>Presentazione standard di PowerPoint</vt:lpstr>
      <vt:lpstr>Presentazione standard di PowerPoint</vt:lpstr>
      <vt:lpstr>Preghiamo insieme</vt:lpstr>
      <vt:lpstr>Contempliamo con Maria Colui che  si è rivelato come lo sposo nelle nozze di Cana</vt:lpstr>
      <vt:lpstr>Presentazione standard di PowerPoint</vt:lpstr>
      <vt:lpstr>Presentazione standard di PowerPoint</vt:lpstr>
      <vt:lpstr>Presentazione standard di PowerPoint</vt:lpstr>
      <vt:lpstr>Preghiamo insieme</vt:lpstr>
      <vt:lpstr>Contempliamo con Maria Colui che ha annunciato il Regno di Dio chiamando alla conversione e alla sequela</vt:lpstr>
      <vt:lpstr>Presentazione standard di PowerPoint</vt:lpstr>
      <vt:lpstr>Presentazione standard di PowerPoint</vt:lpstr>
      <vt:lpstr>Presentazione standard di PowerPoint</vt:lpstr>
      <vt:lpstr>Preghiamo insieme</vt:lpstr>
      <vt:lpstr>contempliamo con Maria Colui che si è trasfigurato  sul monte, dinanzi a Pietro, Giovanni e Giacomo</vt:lpstr>
      <vt:lpstr>Presentazione standard di PowerPoint</vt:lpstr>
      <vt:lpstr>Presentazione standard di PowerPoint</vt:lpstr>
      <vt:lpstr>Presentazione standard di PowerPoint</vt:lpstr>
      <vt:lpstr>Preghiamo insieme</vt:lpstr>
      <vt:lpstr>Contempliamo con Maria  Colui che ha istituito l'eucarestia </vt:lpstr>
      <vt:lpstr>Presentazione standard di PowerPoint</vt:lpstr>
      <vt:lpstr>Presentazione standard di PowerPoint</vt:lpstr>
      <vt:lpstr>Presentazione standard di PowerPoint</vt:lpstr>
      <vt:lpstr>Preghiamo insieme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21</cp:revision>
  <dcterms:created xsi:type="dcterms:W3CDTF">2024-04-27T06:42:18Z</dcterms:created>
  <dcterms:modified xsi:type="dcterms:W3CDTF">2024-05-29T10:05:42Z</dcterms:modified>
</cp:coreProperties>
</file>